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75" r:id="rId3"/>
    <p:sldId id="257" r:id="rId4"/>
    <p:sldId id="277" r:id="rId5"/>
    <p:sldId id="270" r:id="rId6"/>
    <p:sldId id="278" r:id="rId7"/>
    <p:sldId id="263" r:id="rId8"/>
    <p:sldId id="273" r:id="rId9"/>
    <p:sldId id="279" r:id="rId10"/>
    <p:sldId id="262" r:id="rId11"/>
    <p:sldId id="260" r:id="rId12"/>
    <p:sldId id="281" r:id="rId13"/>
    <p:sldId id="284" r:id="rId14"/>
    <p:sldId id="282" r:id="rId15"/>
    <p:sldId id="283" r:id="rId16"/>
    <p:sldId id="280" r:id="rId17"/>
    <p:sldId id="267" r:id="rId18"/>
    <p:sldId id="286" r:id="rId19"/>
    <p:sldId id="285" r:id="rId20"/>
    <p:sldId id="268" r:id="rId21"/>
    <p:sldId id="269" r:id="rId22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0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2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3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89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34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37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0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1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1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2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9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7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6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4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4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7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www.flickr.com/photos/ironrodart/4169535096" TargetMode="External"/><Relationship Id="rId7" Type="http://schemas.openxmlformats.org/officeDocument/2006/relationships/hyperlink" Target="http://sunflowerstorytime.com/2014/12/09/snuggly-in-the-snow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://commons.wikimedia.org/wiki/File:Christmas_tree_sxc_hu.jpg" TargetMode="External"/><Relationship Id="rId10" Type="http://schemas.openxmlformats.org/officeDocument/2006/relationships/hyperlink" Target="http://pngimg.com/download/17222" TargetMode="External"/><Relationship Id="rId4" Type="http://schemas.openxmlformats.org/officeDocument/2006/relationships/image" Target="../media/image14.jp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hyperlink" Target="https://commons.wikimedia.org/wiki/File:Autumn-red-glow-grist-mill_-_West_Virginia_-_ForestWander.jpg" TargetMode="External"/><Relationship Id="rId18" Type="http://schemas.openxmlformats.org/officeDocument/2006/relationships/image" Target="../media/image9.jpg"/><Relationship Id="rId3" Type="http://schemas.openxmlformats.org/officeDocument/2006/relationships/hyperlink" Target="http://publicdomainpictures.net/view-image.php?image=16536&amp;picture=gourds-with-warts" TargetMode="External"/><Relationship Id="rId21" Type="http://schemas.openxmlformats.org/officeDocument/2006/relationships/hyperlink" Target="https://pixabay.com/en/scarecrow-man-character-straw-24484/" TargetMode="External"/><Relationship Id="rId7" Type="http://schemas.openxmlformats.org/officeDocument/2006/relationships/hyperlink" Target="http://www.publicdomainpictures.net/view-image.php?image=12808&amp;picture=autumn-scene" TargetMode="External"/><Relationship Id="rId12" Type="http://schemas.openxmlformats.org/officeDocument/2006/relationships/image" Target="../media/image6.jpg"/><Relationship Id="rId17" Type="http://schemas.openxmlformats.org/officeDocument/2006/relationships/hyperlink" Target="http://www.dccrcsandbox.org/2015/10/26/fall-fest-on-october-31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hyperlink" Target="http://www.publicdomainpictures.net/view-image.php?image=13998&amp;picture=autumn-scene" TargetMode="External"/><Relationship Id="rId5" Type="http://schemas.openxmlformats.org/officeDocument/2006/relationships/hyperlink" Target="https://veseleklupe.wordpress.com/2013/09/17/%D1%98%D0%B5%D1%81%D0%B5%D1%9A%D0%B5-%D0%B8%D0%B3%D1%80%D0%B5-%D0%BA%D0%B0%D0%B4%D0%B0-%D0%BF%D0%B0%D0%B4%D0%B0-%D0%BA%D0%B8%D1%88%D0%B0/" TargetMode="External"/><Relationship Id="rId15" Type="http://schemas.openxmlformats.org/officeDocument/2006/relationships/hyperlink" Target="https://www.flickr.com/photos/listed_crime/272294721" TargetMode="External"/><Relationship Id="rId10" Type="http://schemas.openxmlformats.org/officeDocument/2006/relationships/image" Target="../media/image5.jpg"/><Relationship Id="rId19" Type="http://schemas.openxmlformats.org/officeDocument/2006/relationships/hyperlink" Target="https://ministry-to-children.com/make-fall-festival-planning-easier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flickr.com/photos/10097145@N08/6354070441" TargetMode="External"/><Relationship Id="rId1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E1E5-7E34-4081-9FAA-CC12A3F9F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729" y="1543050"/>
            <a:ext cx="10974939" cy="2507786"/>
          </a:xfrm>
        </p:spPr>
        <p:txBody>
          <a:bodyPr/>
          <a:lstStyle/>
          <a:p>
            <a:pPr algn="l"/>
            <a:r>
              <a:rPr lang="en-US" sz="4800" dirty="0"/>
              <a:t>The Meadows at Topsfield</a:t>
            </a:r>
            <a:br>
              <a:rPr lang="en-US" sz="4800" dirty="0"/>
            </a:br>
            <a:r>
              <a:rPr lang="en-US" sz="4800" dirty="0"/>
              <a:t>Community Meeting October 7, 2019</a:t>
            </a:r>
            <a:br>
              <a:rPr lang="en-US" sz="4800" dirty="0"/>
            </a:br>
            <a:r>
              <a:rPr lang="en-US" sz="2400" dirty="0">
                <a:solidFill>
                  <a:schemeClr val="tx1"/>
                </a:solidFill>
              </a:rPr>
              <a:t>Topsfield Library 5:30PM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79A4B-18B9-4506-A7EE-B0A2DCAB9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729" y="4050833"/>
            <a:ext cx="8232721" cy="1096899"/>
          </a:xfrm>
        </p:spPr>
        <p:txBody>
          <a:bodyPr>
            <a:normAutofit/>
          </a:bodyPr>
          <a:lstStyle/>
          <a:p>
            <a:pPr algn="l">
              <a:lnSpc>
                <a:spcPct val="300000"/>
              </a:lnSpc>
            </a:pPr>
            <a:r>
              <a:rPr lang="en-US" sz="2400" dirty="0">
                <a:solidFill>
                  <a:schemeClr val="tx1"/>
                </a:solidFill>
              </a:rPr>
              <a:t>Pat, Sandy, Scott, Su and Tim</a:t>
            </a:r>
          </a:p>
        </p:txBody>
      </p:sp>
    </p:spTree>
    <p:extLst>
      <p:ext uri="{BB962C8B-B14F-4D97-AF65-F5344CB8AC3E}">
        <p14:creationId xmlns:p14="http://schemas.microsoft.com/office/powerpoint/2010/main" val="244769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F4748A3-1223-427E-8B77-DF58A55AC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5" y="2883321"/>
            <a:ext cx="891080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B13FE7-92F7-4264-8564-29DEBCC2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247967" cy="1320800"/>
          </a:xfrm>
        </p:spPr>
        <p:txBody>
          <a:bodyPr>
            <a:normAutofit/>
          </a:bodyPr>
          <a:lstStyle/>
          <a:p>
            <a:r>
              <a:rPr lang="en-US" sz="2800" dirty="0"/>
              <a:t>State of the Association (Financials) and Trending – September 2019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D787B34-2CE4-4381-A3C5-5BF632A6F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5" y="2883321"/>
            <a:ext cx="891080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45" y="1254033"/>
            <a:ext cx="10032979" cy="506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010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6A21-C562-485D-BD77-7D6BEE80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38241" cy="1320800"/>
          </a:xfrm>
        </p:spPr>
        <p:txBody>
          <a:bodyPr/>
          <a:lstStyle/>
          <a:p>
            <a:r>
              <a:rPr lang="en-US" dirty="0"/>
              <a:t>Projected 2020 HOA Budget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27967F-AC0C-4656-85B8-DB911A452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48630"/>
              </p:ext>
            </p:extLst>
          </p:nvPr>
        </p:nvGraphicFramePr>
        <p:xfrm>
          <a:off x="782107" y="1174750"/>
          <a:ext cx="9990667" cy="5324450"/>
        </p:xfrm>
        <a:graphic>
          <a:graphicData uri="http://schemas.openxmlformats.org/drawingml/2006/table">
            <a:tbl>
              <a:tblPr/>
              <a:tblGrid>
                <a:gridCol w="5471082">
                  <a:extLst>
                    <a:ext uri="{9D8B030D-6E8A-4147-A177-3AD203B41FA5}">
                      <a16:colId xmlns:a16="http://schemas.microsoft.com/office/drawing/2014/main" val="3903865361"/>
                    </a:ext>
                  </a:extLst>
                </a:gridCol>
                <a:gridCol w="1574494">
                  <a:extLst>
                    <a:ext uri="{9D8B030D-6E8A-4147-A177-3AD203B41FA5}">
                      <a16:colId xmlns:a16="http://schemas.microsoft.com/office/drawing/2014/main" val="458922929"/>
                    </a:ext>
                  </a:extLst>
                </a:gridCol>
                <a:gridCol w="1540511">
                  <a:extLst>
                    <a:ext uri="{9D8B030D-6E8A-4147-A177-3AD203B41FA5}">
                      <a16:colId xmlns:a16="http://schemas.microsoft.com/office/drawing/2014/main" val="1215080636"/>
                    </a:ext>
                  </a:extLst>
                </a:gridCol>
                <a:gridCol w="1404580">
                  <a:extLst>
                    <a:ext uri="{9D8B030D-6E8A-4147-A177-3AD203B41FA5}">
                      <a16:colId xmlns:a16="http://schemas.microsoft.com/office/drawing/2014/main" val="3522380079"/>
                    </a:ext>
                  </a:extLst>
                </a:gridCol>
              </a:tblGrid>
              <a:tr h="23276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1" marR="8801" marT="8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1" marR="8801" marT="8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1" marR="8801" marT="8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</a:t>
                      </a:r>
                    </a:p>
                  </a:txBody>
                  <a:tcPr marL="8801" marR="8801" marT="8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76109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801" marR="8801" marT="8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Budget</a:t>
                      </a:r>
                    </a:p>
                  </a:txBody>
                  <a:tcPr marL="8801" marR="8801" marT="8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Projected</a:t>
                      </a:r>
                    </a:p>
                  </a:txBody>
                  <a:tcPr marL="8801" marR="8801" marT="8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Budget</a:t>
                      </a:r>
                    </a:p>
                  </a:txBody>
                  <a:tcPr marL="8801" marR="8801" marT="8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881015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1" marR="8801" marT="8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1" marR="8801" marT="8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1" marR="8801" marT="88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1" marR="8801" marT="88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318594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Landscaping and Tree Service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$36,015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$34,842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$24,775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874246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Landscaping and Tree Service (added landscaping)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$6,600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377675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$23,912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$17,130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$32,500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632337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$19,392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$21,228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427641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Repairs/Maintenance/Gutter Cleaning/Painting   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$13,500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624221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Septic Maintenance and Pumping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$3,775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862904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Sprinkler/Fire Alarm Testing/Maint.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$2,969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7841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Telephone (septic/alarms)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$2,421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746987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 Fees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$866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203581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 and Water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$2,142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072204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$312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211744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Golf Net Replacement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$2,500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05383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 Plan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$8,510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$8,500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277482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System for Accounting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96373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 (10%)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$13,547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$13,547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947489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439246"/>
                  </a:ext>
                </a:extLst>
              </a:tr>
              <a:tr h="2327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$135,976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$125,232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$135,975 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131276"/>
                  </a:ext>
                </a:extLst>
              </a:tr>
              <a:tr h="2646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 (Golf Net, Laptop, Bldg. Drip Edge Replacement)</a:t>
                      </a:r>
                    </a:p>
                  </a:txBody>
                  <a:tcPr marL="8801" marR="8801" marT="8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$10,744 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01" marR="8801" marT="88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90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72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6A21-C562-485D-BD77-7D6BEE80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38241" cy="1320800"/>
          </a:xfrm>
        </p:spPr>
        <p:txBody>
          <a:bodyPr>
            <a:normAutofit/>
          </a:bodyPr>
          <a:lstStyle/>
          <a:p>
            <a:r>
              <a:rPr lang="en-US" dirty="0"/>
              <a:t>Recommended Reserve Funding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DD6C1-ADA6-47C0-8FCE-98390BED26E4}"/>
              </a:ext>
            </a:extLst>
          </p:cNvPr>
          <p:cNvSpPr txBox="1"/>
          <p:nvPr/>
        </p:nvSpPr>
        <p:spPr>
          <a:xfrm>
            <a:off x="710141" y="2398752"/>
            <a:ext cx="112818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2019 funding will reflect an increase of $8,510 – Tree Loan repayment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2020 will fund the reserve with an extra ~$6,500 – Contribution rate of ~40%</a:t>
            </a:r>
          </a:p>
          <a:p>
            <a:pPr marL="685800" lvl="1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level of funding should reflect the amounts necessary to meet all of the spending commitments detailed in the reserve study</a:t>
            </a:r>
          </a:p>
        </p:txBody>
      </p:sp>
    </p:spTree>
    <p:extLst>
      <p:ext uri="{BB962C8B-B14F-4D97-AF65-F5344CB8AC3E}">
        <p14:creationId xmlns:p14="http://schemas.microsoft.com/office/powerpoint/2010/main" val="97349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6A21-C562-485D-BD77-7D6BEE80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733617" cy="1320800"/>
          </a:xfrm>
        </p:spPr>
        <p:txBody>
          <a:bodyPr/>
          <a:lstStyle/>
          <a:p>
            <a:r>
              <a:rPr lang="en-US" dirty="0"/>
              <a:t>COMMUNITY SUGGESTIONS FOR IMPROVEMENTS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449CE-BFBD-4BBF-A5E2-C0119C59845F}"/>
              </a:ext>
            </a:extLst>
          </p:cNvPr>
          <p:cNvSpPr txBox="1">
            <a:spLocks/>
          </p:cNvSpPr>
          <p:nvPr/>
        </p:nvSpPr>
        <p:spPr>
          <a:xfrm>
            <a:off x="677334" y="1504271"/>
            <a:ext cx="11316398" cy="49586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300000"/>
              </a:lnSpc>
            </a:pPr>
            <a:r>
              <a:rPr lang="en-US" sz="2400" dirty="0">
                <a:solidFill>
                  <a:schemeClr val="tx1"/>
                </a:solidFill>
              </a:rPr>
              <a:t>Thanks to you all for your thoughts:</a:t>
            </a:r>
          </a:p>
          <a:p>
            <a:pPr marL="18288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Several suggestions received from community members</a:t>
            </a:r>
          </a:p>
          <a:p>
            <a:pPr marL="182563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42900" algn="l"/>
                <a:tab pos="21717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Board wants 2 years of “Within Budget” tracking before discussing 	implementation of “Extras” other than Landscaping (Priority #1)</a:t>
            </a:r>
          </a:p>
          <a:p>
            <a:pPr marL="342900" indent="-342900" defTabSz="412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85800" algn="l"/>
                <a:tab pos="21717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Consideration:  Some may be viable for the 2020 Budget pending further review/discussions (Entry Plantings)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3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BE6A-21EF-4722-B5CC-85CF07F3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095566" cy="3403600"/>
          </a:xfrm>
        </p:spPr>
        <p:txBody>
          <a:bodyPr/>
          <a:lstStyle/>
          <a:p>
            <a:r>
              <a:rPr lang="en-US" dirty="0"/>
              <a:t>COMMUNITY GUIDELINES</a:t>
            </a:r>
            <a:br>
              <a:rPr lang="en-US" dirty="0"/>
            </a:br>
            <a:r>
              <a:rPr lang="en-US" dirty="0"/>
              <a:t>	AKA - (BY-LAW  CLIFF NOTES)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FF344-AC61-42EF-A8EF-143F2FF6E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 </a:t>
            </a:r>
          </a:p>
        </p:txBody>
      </p:sp>
    </p:spTree>
    <p:extLst>
      <p:ext uri="{BB962C8B-B14F-4D97-AF65-F5344CB8AC3E}">
        <p14:creationId xmlns:p14="http://schemas.microsoft.com/office/powerpoint/2010/main" val="419978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ABC8-4D8B-40A2-8740-B9B66953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73742"/>
            <a:ext cx="9949237" cy="1320800"/>
          </a:xfrm>
        </p:spPr>
        <p:txBody>
          <a:bodyPr>
            <a:noAutofit/>
          </a:bodyPr>
          <a:lstStyle/>
          <a:p>
            <a:r>
              <a:rPr lang="en-US" dirty="0"/>
              <a:t>GUIDELINE FEEDBACK BY THE COMMUNITY</a:t>
            </a:r>
            <a:br>
              <a:rPr lang="en-US" dirty="0"/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CF3717-72AE-48EE-B281-CECE6D3363DA}"/>
              </a:ext>
            </a:extLst>
          </p:cNvPr>
          <p:cNvSpPr txBox="1">
            <a:spLocks/>
          </p:cNvSpPr>
          <p:nvPr/>
        </p:nvSpPr>
        <p:spPr>
          <a:xfrm>
            <a:off x="677333" y="1137139"/>
            <a:ext cx="11267017" cy="4644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“Cliff Notes” overview summarized directly from our By-laws and Handbook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Most were pretty Black and White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Some required the Boards Practical Interpretation of the By-law referenced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there are specifics identified by the community that require discussion we are more than flexible to revisit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Suggestions will be provided to the community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Inadvertently left out parking.  That will be updated shortly and redistributed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changes seem to be required based on the majority, we will address at the May 2020 Community Meeting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Community Thoughts?</a:t>
            </a:r>
          </a:p>
          <a:p>
            <a:pPr marL="457200"/>
            <a:endParaRPr 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0" indent="-457200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BE6A-21EF-4722-B5CC-85CF07F3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6688"/>
            <a:ext cx="10209741" cy="3403600"/>
          </a:xfrm>
        </p:spPr>
        <p:txBody>
          <a:bodyPr/>
          <a:lstStyle/>
          <a:p>
            <a:r>
              <a:rPr lang="en-US" dirty="0"/>
              <a:t>LOOKING AHEAD – BOARD 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FF344-AC61-42EF-A8EF-143F2FF6E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7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ABC8-4D8B-40A2-8740-B9B66953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0892"/>
            <a:ext cx="9949237" cy="1320800"/>
          </a:xfrm>
        </p:spPr>
        <p:txBody>
          <a:bodyPr>
            <a:noAutofit/>
          </a:bodyPr>
          <a:lstStyle/>
          <a:p>
            <a:r>
              <a:rPr lang="en-US" dirty="0"/>
              <a:t>Looking Ahead – Voting </a:t>
            </a:r>
            <a:br>
              <a:rPr lang="en-US" dirty="0"/>
            </a:br>
            <a:br>
              <a:rPr lang="en-US" sz="18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CF3717-72AE-48EE-B281-CECE6D3363DA}"/>
              </a:ext>
            </a:extLst>
          </p:cNvPr>
          <p:cNvSpPr txBox="1">
            <a:spLocks/>
          </p:cNvSpPr>
          <p:nvPr/>
        </p:nvSpPr>
        <p:spPr>
          <a:xfrm>
            <a:off x="677333" y="1270490"/>
            <a:ext cx="11514667" cy="5103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Board Position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One Board Position opening January 1, 2020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Voting to take place Mid November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 year position</a:t>
            </a:r>
          </a:p>
          <a:p>
            <a:pPr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Approval for 3 year term – for this term only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Several members of the Board have agreed to extend this current term to 3 years per our by-laws with community approvals.  Voting was for 2 year terms in error.  Do we need a question on the ballot to accommodate this?</a:t>
            </a:r>
          </a:p>
          <a:p>
            <a:pPr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Approval to change by-law to 2 year terms – here going forward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community needs to approve changing the by-laws to 2 years.  It is the opinion of the Board that this will make it easier and more appealing for people to step up and serve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  </a:t>
            </a:r>
          </a:p>
          <a:p>
            <a:pPr marL="457200"/>
            <a:endParaRPr lang="en-US" sz="1200" dirty="0">
              <a:solidFill>
                <a:schemeClr val="tx1"/>
              </a:solidFill>
            </a:endParaRPr>
          </a:p>
          <a:p>
            <a:pPr marL="457200" indent="-457200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BE6A-21EF-4722-B5CC-85CF07F3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09741" cy="3403600"/>
          </a:xfrm>
        </p:spPr>
        <p:txBody>
          <a:bodyPr/>
          <a:lstStyle/>
          <a:p>
            <a:r>
              <a:rPr lang="en-US" dirty="0"/>
              <a:t>HOLIDAY PARTY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FF344-AC61-42EF-A8EF-143F2FF6E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12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00BD-22EC-418C-8670-0C938DB9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02" y="2454021"/>
            <a:ext cx="9770448" cy="30800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C00000"/>
                </a:solidFill>
              </a:rPr>
              <a:t>Holiday Party – Saturday December 7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br>
              <a:rPr lang="en-US" baseline="30000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5:30PM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Appetizers:  Su and Richie – Unit #22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Desserts:  Jane – Unit #18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D1223-BC44-4FB5-84FD-D7BA969AF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3972110" cy="2612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116682-DDD8-4587-9B21-2FA3C16C3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74146" y="4646033"/>
            <a:ext cx="1617854" cy="2211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2ED616-8EFC-4C85-9819-ABD62BE7A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61721" y="2332298"/>
            <a:ext cx="1617854" cy="2330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5ADB0-11F1-4ADD-8FB2-950938BEC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74146" y="-19050"/>
            <a:ext cx="1617854" cy="2348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4BB288-24B7-4CE9-812B-59CDFF637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48424" y="2593854"/>
            <a:ext cx="1617854" cy="2330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84A5B-4D92-42F8-ABA2-3E3A5DD27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06944" y="4949429"/>
            <a:ext cx="4267202" cy="1908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18065E-6833-4EFF-A0E5-D625FCAED87F}"/>
              </a:ext>
            </a:extLst>
          </p:cNvPr>
          <p:cNvSpPr txBox="1"/>
          <p:nvPr/>
        </p:nvSpPr>
        <p:spPr>
          <a:xfrm>
            <a:off x="6291207" y="7474599"/>
            <a:ext cx="4267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sunflowerstorytime.com/2014/12/09/snuggly-in-the-snow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771B95-5814-4E2A-843D-9D897E8034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1014110">
            <a:off x="4810125" y="542763"/>
            <a:ext cx="6191250" cy="17412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A39D0B-69DB-49C8-8C76-07C4929C1F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1014110">
            <a:off x="4834875" y="2420467"/>
            <a:ext cx="6191250" cy="17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7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05EE35-F2D2-476C-A9C0-62E5B50DD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911"/>
          <a:stretch/>
        </p:blipFill>
        <p:spPr>
          <a:xfrm>
            <a:off x="5676735" y="2095286"/>
            <a:ext cx="1812222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07F7C4-8DB8-445F-9EF9-1F755E08F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87846" y="5056089"/>
            <a:ext cx="3455188" cy="15801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31F4A3-D60A-467C-B9F3-6B90A0A34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55360" y="142602"/>
            <a:ext cx="3455188" cy="1580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41CECC-2562-44FF-ABDB-A8C7FA480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12" y="1821909"/>
            <a:ext cx="3910254" cy="20669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5260E8-8C23-4F50-8D4B-5AE1B283A325}"/>
              </a:ext>
            </a:extLst>
          </p:cNvPr>
          <p:cNvSpPr/>
          <p:nvPr/>
        </p:nvSpPr>
        <p:spPr>
          <a:xfrm>
            <a:off x="0" y="253394"/>
            <a:ext cx="5983671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4574D-6069-40E1-9FA2-175FDDE021D4}"/>
              </a:ext>
            </a:extLst>
          </p:cNvPr>
          <p:cNvSpPr/>
          <p:nvPr/>
        </p:nvSpPr>
        <p:spPr>
          <a:xfrm>
            <a:off x="6426821" y="5580566"/>
            <a:ext cx="5983671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030A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WELCOME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7CF32-D24F-44CE-B940-D40F9CA02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10548" y="0"/>
            <a:ext cx="3981452" cy="2350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5FACDD-C757-4D14-8A66-A532F2BCAA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4307368"/>
            <a:ext cx="2995238" cy="2550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7E2166-384E-48CB-8A1E-BC7788AA5C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992867" y="3895511"/>
            <a:ext cx="312420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5FF95B-39C4-49F2-8812-3E782602C8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488957" y="3086097"/>
            <a:ext cx="3072280" cy="20491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2B6BFD-86D8-4A02-A6B3-60B2DEE34D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788418" y="2199395"/>
            <a:ext cx="2469852" cy="10769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3333B4-D0B2-40A4-B94C-71A17A420A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9714486" y="4458014"/>
            <a:ext cx="2487036" cy="14126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5F1F0A-D1D8-46F8-9BE2-89447753D7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4102551" y="1606165"/>
            <a:ext cx="2173046" cy="321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00BD-22EC-418C-8670-0C938DB9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02" y="2977896"/>
            <a:ext cx="8596668" cy="1320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0070C0"/>
                </a:solidFill>
              </a:rPr>
              <a:t>Clarifications and Questions??????</a:t>
            </a:r>
          </a:p>
        </p:txBody>
      </p:sp>
    </p:spTree>
    <p:extLst>
      <p:ext uri="{BB962C8B-B14F-4D97-AF65-F5344CB8AC3E}">
        <p14:creationId xmlns:p14="http://schemas.microsoft.com/office/powerpoint/2010/main" val="349428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D730-269B-4D71-BE81-2A189615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74" y="2859024"/>
            <a:ext cx="8596668" cy="1320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0070C0"/>
                </a:solidFill>
              </a:rPr>
              <a:t>Thank You All!!!!!!!</a:t>
            </a:r>
          </a:p>
        </p:txBody>
      </p:sp>
    </p:spTree>
    <p:extLst>
      <p:ext uri="{BB962C8B-B14F-4D97-AF65-F5344CB8AC3E}">
        <p14:creationId xmlns:p14="http://schemas.microsoft.com/office/powerpoint/2010/main" val="278642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6F77-9A4D-46B4-BF15-E2A72DB5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776"/>
            <a:ext cx="8596668" cy="1320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4748A3-1223-427E-8B77-DF58A55AC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4" y="1434200"/>
            <a:ext cx="8910802" cy="4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Website Introduction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Maintenance Update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Landscape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Infrastructure (Buildings etc.)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All Things Financial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YTD summary of 2019 Cost Trending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Targeted 2020 HOA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Reserve Funding Recommendation (% value)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Community Feedback for add-ons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Guidelines Review (AKA By-Laws Cliff Notes)  and Community Feedback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Voting (November Time Frame)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Board Seat opening January 1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Change By-Laws to 2 year terms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Holiday Party Announcement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pc="3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36187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517E-48E8-474E-989D-77611EA0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04865" cy="3403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Meadows At Topsfield Website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99563-2268-4AE7-8923-3036E8CC3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</a:t>
            </a:r>
          </a:p>
        </p:txBody>
      </p:sp>
    </p:spTree>
    <p:extLst>
      <p:ext uri="{BB962C8B-B14F-4D97-AF65-F5344CB8AC3E}">
        <p14:creationId xmlns:p14="http://schemas.microsoft.com/office/powerpoint/2010/main" val="147747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8B7518-077C-44F1-9917-A301FFE5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36" y="183118"/>
            <a:ext cx="10891128" cy="6213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8DFC3C-23A1-4E8A-8F5C-281F6EF94C86}"/>
              </a:ext>
            </a:extLst>
          </p:cNvPr>
          <p:cNvSpPr txBox="1"/>
          <p:nvPr/>
        </p:nvSpPr>
        <p:spPr>
          <a:xfrm>
            <a:off x="447675" y="6414016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by going to:  http://meadowstopsfield.com</a:t>
            </a:r>
          </a:p>
        </p:txBody>
      </p:sp>
    </p:spTree>
    <p:extLst>
      <p:ext uri="{BB962C8B-B14F-4D97-AF65-F5344CB8AC3E}">
        <p14:creationId xmlns:p14="http://schemas.microsoft.com/office/powerpoint/2010/main" val="406546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5C65-501F-4654-B255-27AACA47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Around the Grounds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F4735-06E1-4B61-883C-540CC0F15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</a:t>
            </a:r>
          </a:p>
        </p:txBody>
      </p:sp>
    </p:spTree>
    <p:extLst>
      <p:ext uri="{BB962C8B-B14F-4D97-AF65-F5344CB8AC3E}">
        <p14:creationId xmlns:p14="http://schemas.microsoft.com/office/powerpoint/2010/main" val="27446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DC90-8E61-447E-8314-E2956093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590366" cy="660400"/>
          </a:xfrm>
        </p:spPr>
        <p:txBody>
          <a:bodyPr>
            <a:normAutofit/>
          </a:bodyPr>
          <a:lstStyle/>
          <a:p>
            <a:r>
              <a:rPr lang="en-US" dirty="0"/>
              <a:t>Maintenance Report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CCAB51-6E3D-4BD6-80C1-45356FA1D522}"/>
              </a:ext>
            </a:extLst>
          </p:cNvPr>
          <p:cNvSpPr txBox="1">
            <a:spLocks/>
          </p:cNvSpPr>
          <p:nvPr/>
        </p:nvSpPr>
        <p:spPr>
          <a:xfrm>
            <a:off x="677334" y="1264873"/>
            <a:ext cx="11352741" cy="55027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Maintenance Completed: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	Septic</a:t>
            </a:r>
          </a:p>
          <a:p>
            <a:r>
              <a:rPr lang="en-US" sz="1600" dirty="0">
                <a:solidFill>
                  <a:schemeClr val="tx1"/>
                </a:solidFill>
              </a:rPr>
              <a:t>		Septic Pumping Complete</a:t>
            </a:r>
          </a:p>
          <a:p>
            <a:r>
              <a:rPr lang="en-US" sz="1600" dirty="0">
                <a:solidFill>
                  <a:schemeClr val="tx1"/>
                </a:solidFill>
              </a:rPr>
              <a:t>		Installation of commercial filters – a cost savings improvement long term</a:t>
            </a:r>
          </a:p>
          <a:p>
            <a:pPr indent="2286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	Golf Ball Damage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Windows:  Multiple Replacements</a:t>
            </a:r>
          </a:p>
          <a:p>
            <a:r>
              <a:rPr lang="en-US" sz="1600" dirty="0">
                <a:solidFill>
                  <a:schemeClr val="tx1"/>
                </a:solidFill>
              </a:rPr>
              <a:t>		Siding – Multiple Damaged Panels</a:t>
            </a:r>
          </a:p>
          <a:p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	Touch Up Painting</a:t>
            </a:r>
          </a:p>
          <a:p>
            <a:r>
              <a:rPr lang="en-US" sz="1600" dirty="0">
                <a:solidFill>
                  <a:schemeClr val="tx1"/>
                </a:solidFill>
              </a:rPr>
              <a:t>	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	Building Maintenance:</a:t>
            </a:r>
          </a:p>
          <a:p>
            <a:r>
              <a:rPr lang="en-US" sz="1600" dirty="0">
                <a:solidFill>
                  <a:schemeClr val="tx1"/>
                </a:solidFill>
              </a:rPr>
              <a:t>		Reworking of roofing to units 23 and 8</a:t>
            </a:r>
          </a:p>
          <a:p>
            <a:r>
              <a:rPr lang="en-US" sz="1600" dirty="0">
                <a:solidFill>
                  <a:schemeClr val="tx1"/>
                </a:solidFill>
              </a:rPr>
              <a:t>		Replacement of rotting wood.  Multiple units </a:t>
            </a:r>
          </a:p>
          <a:p>
            <a:endParaRPr lang="en-US" sz="16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Maintenance Pending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		</a:t>
            </a:r>
            <a:r>
              <a:rPr lang="en-US" sz="1600" dirty="0">
                <a:solidFill>
                  <a:schemeClr val="tx1"/>
                </a:solidFill>
              </a:rPr>
              <a:t>Pavement –Schulte had scheduled for this week</a:t>
            </a:r>
          </a:p>
          <a:p>
            <a:r>
              <a:rPr lang="en-US" sz="1600" dirty="0">
                <a:solidFill>
                  <a:schemeClr val="tx1"/>
                </a:solidFill>
              </a:rPr>
              <a:t>		Golf Net - New net between Units 20 and 21 requires repair – </a:t>
            </a:r>
            <a:r>
              <a:rPr lang="en-US" sz="1600" b="1" dirty="0">
                <a:solidFill>
                  <a:srgbClr val="C00000"/>
                </a:solidFill>
              </a:rPr>
              <a:t>T&amp;R Construction will facilitate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		</a:t>
            </a:r>
            <a:r>
              <a:rPr lang="en-US" sz="1600" dirty="0">
                <a:solidFill>
                  <a:schemeClr val="tx1"/>
                </a:solidFill>
              </a:rPr>
              <a:t>Skylight - 	Scheduled pending receipt of the window (Unit #11)</a:t>
            </a:r>
          </a:p>
          <a:p>
            <a:pPr marL="0" lvl="1"/>
            <a:r>
              <a:rPr lang="en-US" sz="16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763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DC90-8E61-447E-8314-E2956093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/>
          <a:lstStyle/>
          <a:p>
            <a:r>
              <a:rPr lang="en-US" dirty="0"/>
              <a:t>Landscaping Report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CCAB51-6E3D-4BD6-80C1-45356FA1D522}"/>
              </a:ext>
            </a:extLst>
          </p:cNvPr>
          <p:cNvSpPr txBox="1">
            <a:spLocks/>
          </p:cNvSpPr>
          <p:nvPr/>
        </p:nvSpPr>
        <p:spPr>
          <a:xfrm>
            <a:off x="677334" y="1314450"/>
            <a:ext cx="11447991" cy="5129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700" b="1" dirty="0">
                <a:solidFill>
                  <a:schemeClr val="tx1"/>
                </a:solidFill>
              </a:rPr>
              <a:t>New Vendor:  </a:t>
            </a:r>
            <a:r>
              <a:rPr lang="en-US" sz="1700" b="1" dirty="0" err="1">
                <a:solidFill>
                  <a:schemeClr val="tx1"/>
                </a:solidFill>
              </a:rPr>
              <a:t>Servizio</a:t>
            </a:r>
            <a:r>
              <a:rPr lang="en-US" sz="1700" b="1" dirty="0">
                <a:solidFill>
                  <a:schemeClr val="tx1"/>
                </a:solidFill>
              </a:rPr>
              <a:t> Landscape and Snow Removal</a:t>
            </a:r>
          </a:p>
          <a:p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Fall Grounds Work Complete</a:t>
            </a:r>
            <a:br>
              <a:rPr lang="en-US" sz="1700" dirty="0">
                <a:solidFill>
                  <a:schemeClr val="tx1"/>
                </a:solidFill>
              </a:rPr>
            </a:b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	Crab Grass Treatments</a:t>
            </a:r>
          </a:p>
          <a:p>
            <a:r>
              <a:rPr lang="en-US" sz="1700" dirty="0">
                <a:solidFill>
                  <a:schemeClr val="tx1"/>
                </a:solidFill>
              </a:rPr>
              <a:t>	Bluegrass seeding – resulting in greener lawns over time</a:t>
            </a:r>
          </a:p>
          <a:p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Fall Grounds Upgrades Complete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	New Plantings and grooming behind Units 21 – 24 (no impact to the Community Budget)</a:t>
            </a:r>
          </a:p>
          <a:p>
            <a:r>
              <a:rPr lang="en-US" sz="1700" dirty="0">
                <a:solidFill>
                  <a:schemeClr val="tx1"/>
                </a:solidFill>
              </a:rPr>
              <a:t>	Landscape Professional walkaround 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Fall Grounds Upgrades Pending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	Long term landscape strategy plan in progress</a:t>
            </a:r>
          </a:p>
          <a:p>
            <a:r>
              <a:rPr lang="en-US" sz="1700" dirty="0">
                <a:solidFill>
                  <a:schemeClr val="tx1"/>
                </a:solidFill>
              </a:rPr>
              <a:t>	Water Shutoff and Cleanout</a:t>
            </a:r>
          </a:p>
          <a:p>
            <a:r>
              <a:rPr lang="en-US" sz="1700" dirty="0">
                <a:solidFill>
                  <a:schemeClr val="tx1"/>
                </a:solidFill>
              </a:rPr>
              <a:t>	Pruning, Weeding, Fall Prep</a:t>
            </a:r>
          </a:p>
          <a:p>
            <a:r>
              <a:rPr lang="en-US" sz="17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370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B34B-C2BB-41D1-AED6-05D53214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FINANCIAL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13310-576E-4DF6-ADD0-A16DB5586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</a:t>
            </a:r>
          </a:p>
        </p:txBody>
      </p:sp>
    </p:spTree>
    <p:extLst>
      <p:ext uri="{BB962C8B-B14F-4D97-AF65-F5344CB8AC3E}">
        <p14:creationId xmlns:p14="http://schemas.microsoft.com/office/powerpoint/2010/main" val="9807012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878</TotalTime>
  <Words>650</Words>
  <Application>Microsoft Office PowerPoint</Application>
  <PresentationFormat>Widescreen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The Meadows at Topsfield Community Meeting October 7, 2019 Topsfield Library 5:30PM</vt:lpstr>
      <vt:lpstr>PowerPoint Presentation</vt:lpstr>
      <vt:lpstr>Agenda</vt:lpstr>
      <vt:lpstr>   The Meadows At Topsfield Website </vt:lpstr>
      <vt:lpstr>PowerPoint Presentation</vt:lpstr>
      <vt:lpstr>Around the Grounds</vt:lpstr>
      <vt:lpstr>Maintenance Report </vt:lpstr>
      <vt:lpstr>Landscaping Report </vt:lpstr>
      <vt:lpstr>ALL THINGS FINANCIAL</vt:lpstr>
      <vt:lpstr>State of the Association (Financials) and Trending – September 2019</vt:lpstr>
      <vt:lpstr>Projected 2020 HOA Budget</vt:lpstr>
      <vt:lpstr>Recommended Reserve Funding</vt:lpstr>
      <vt:lpstr>COMMUNITY SUGGESTIONS FOR IMPROVEMENTS</vt:lpstr>
      <vt:lpstr>COMMUNITY GUIDELINES  AKA - (BY-LAW  CLIFF NOTES) </vt:lpstr>
      <vt:lpstr>GUIDELINE FEEDBACK BY THE COMMUNITY  </vt:lpstr>
      <vt:lpstr>LOOKING AHEAD – BOARD POSITION</vt:lpstr>
      <vt:lpstr>Looking Ahead – Voting   </vt:lpstr>
      <vt:lpstr>HOLIDAY PARTY</vt:lpstr>
      <vt:lpstr>Holiday Party – Saturday December 7th 5:30PM  Appetizers:  Su and Richie – Unit #22 Desserts:  Jane – Unit #18</vt:lpstr>
      <vt:lpstr>Clarifications and Questions??????</vt:lpstr>
      <vt:lpstr>Thank You All!!!!!!!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Meadows at Topsfield Community Meeting May 29, 2019 Topsfield Library 5:30PM</dc:title>
  <dc:creator>Comeau, Susan (GE Capital, consultant)</dc:creator>
  <cp:lastModifiedBy>Susan Comeau</cp:lastModifiedBy>
  <cp:revision>275</cp:revision>
  <cp:lastPrinted>2019-05-29T14:08:11Z</cp:lastPrinted>
  <dcterms:created xsi:type="dcterms:W3CDTF">2019-05-28T16:12:27Z</dcterms:created>
  <dcterms:modified xsi:type="dcterms:W3CDTF">2019-10-07T20:48:18Z</dcterms:modified>
</cp:coreProperties>
</file>