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  <p:sldId id="258" r:id="rId5"/>
    <p:sldId id="256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C7DCE-3105-409B-B752-B245E351F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E04D0-2A2C-478D-AECD-DFB78F2C9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94B2C-7B30-4055-A41B-1D00B780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019C6-925D-4DCF-9CD2-2028A3AC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C020D-5F5E-435E-8A87-1D7714BC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6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F0485-E51E-4532-A7AA-3812F6F33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2A445-8BF4-4A0C-9E2B-58536F4A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E3061-ADE9-4B10-8EBC-7D40E8DDF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B1E85-DCCD-45C6-A7F2-5D85251F2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F83EC-CADB-46B3-8A22-3679BBBBE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3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E231DA-1CB6-4DB5-A54E-6AE563DCBA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92F1F-2210-46ED-935D-042C73997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20F06-8371-46FF-BA13-F6640B5B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24960-923E-4C49-8AD2-95160A145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47AF2-3280-41A0-8872-5785DA93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A3EB-BC0C-4958-AAF0-DAD9B7D10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69D6-1F84-4FAC-B250-751CFB3E3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B1C1E-60A3-43B2-94A9-407A2EE24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F6AA4-2678-4298-952B-A5AB32D9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A1EB5-39DC-4E3B-8015-4764E2FC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5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7B6D1-4780-431F-8721-8AB43853F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1E1393-4F89-4FCA-8B4E-9FEC4F740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E8127-D9BB-475D-8C8D-FC95351D1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45628-5006-4E83-9DDB-E1C1374B8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9DF02-9CD8-450B-9877-30EBE1A23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9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43C4D-EAD2-4248-A348-2CF49F403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D45D4-8CED-4F5A-A807-A36E78BCD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E1499-47D7-4039-8892-83452B470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FE786-A985-42DC-AD81-A92B1DA3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C1982-4FE3-492F-B53E-75C776DB4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1E37B-426D-4C8D-9698-7388B1B9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3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F524C-75EB-4B1D-8385-B76971AC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944A2-E1B3-443C-A198-0ADD2B1DF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9A4E4-E14C-4801-9F64-EBF4FE387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0896D0-F2FB-451D-B92C-10DE16300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3BF59B-24DE-4A94-A351-29C1099C7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E2AA0F-E3ED-4392-B994-FF6BA5F04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A91BC-C60A-41DF-83FD-D6338A96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BA3CF6-035E-49AD-901D-892557BE5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1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486DB-6A52-4DFA-A1E1-C6698A79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ED9485-ADBA-4169-BD82-3DE390737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9079A-FD5C-424D-8A4D-99A553766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A0511D-A1E8-4A4E-BEC0-D8175421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7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0C59F2-4B9F-458F-B362-C55A3C79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14FED8-17C3-4231-9821-C37F4E2E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3FBBC-919B-4476-8F67-36036DBA3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4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E249F-92E8-4AEB-AF13-CE5D67ADB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A4010-ED5C-4F6C-BCF0-23EF5D2B1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828EE-D2AD-40D2-8CC0-1F9E24E46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96483-5937-4454-ACF0-506B8A47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A3867-4FE2-487A-8502-5D24F9938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8E7A2-C26F-4735-9DC3-D69B39BB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1C75B-E3C2-49D3-81FB-4C67E296B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4C32E9-541D-4EFB-852F-BAF6E5708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C75187-28BA-4FC4-8154-A0626E132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000FD-59BA-49BE-BF12-9177206B0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2E146-30AD-4AC5-B48B-D41A9A9BB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39B8A-7F89-492C-B8E1-3E8495F8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5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5A899B-26DE-4E34-BFBB-2AFFF7A2B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225FA-90D6-4F78-95BD-D4E920914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44C26-FDCC-4F08-AA67-B2DAA80E6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7974-DDBE-4384-9C71-9C14307931D7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0F367-7AC9-44E0-945E-BE5B87323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B8710-10EB-4B01-A3C7-25B50BB25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A2764-113D-47F0-A391-77D07CD1A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5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Meadows at Topsfield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Community Meeting – HOA Discussion</a:t>
            </a:r>
          </a:p>
          <a:p>
            <a:r>
              <a:rPr lang="en-US" dirty="0"/>
              <a:t>January 14, 2019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noFill/>
            <a:ln w="9525" cap="rnd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noFill/>
            <a:ln w="9525" cap="rnd" cmpd="sng" algn="ctr">
              <a:solidFill>
                <a:sysClr val="window" lastClr="FFFFFF">
                  <a:lumMod val="85000"/>
                </a:sysClr>
              </a:solidFill>
              <a:prstDash val="solid"/>
            </a:ln>
            <a:effectLst/>
          </p:spPr>
        </p:cxnSp>
        <p:sp>
          <p:nvSpPr>
            <p:cNvPr id="20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1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2" name="Isosceles Triangle 2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54A021">
                <a:alpha val="72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3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4A021">
                <a:lumMod val="75000"/>
                <a:alpha val="7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4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0C226">
                <a:lumMod val="60000"/>
                <a:lumOff val="40000"/>
                <a:alpha val="7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5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6" name="Isosceles Triangle 2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7" name="Isosceles Triangle 2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5000"/>
              </a:srgbClr>
            </a:solidFill>
            <a:ln w="12700" cap="rnd" cmpd="sng" algn="ctr">
              <a:noFill/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136308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D62A-3B0F-4191-9592-E7909FE1F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298" y="346811"/>
            <a:ext cx="11503843" cy="378384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Meadows at Topsfield – HOA Meeting January 14, 2019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714378-2E44-43B9-82CF-6D1CC7F81057}"/>
              </a:ext>
            </a:extLst>
          </p:cNvPr>
          <p:cNvSpPr/>
          <p:nvPr/>
        </p:nvSpPr>
        <p:spPr>
          <a:xfrm>
            <a:off x="600630" y="1037243"/>
            <a:ext cx="977922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Welcome and Thanks to Jack Dolan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Administrative Matters</a:t>
            </a:r>
            <a:br>
              <a:rPr lang="en-US" dirty="0"/>
            </a:b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Follow-up with homeowners who have outstanding fee balances – quick reminder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Coming changes to payment of Condo Fees.  Bank lockbox.  Electronically, ideally.  No manual handling.  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On-line banking linked to our accounting system to minimize opportunity for error.  No mailings.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New Accounts Payable process for improved control over payments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Monthly statement distributed to homeowners for improved visibility into HOA finances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2019 Budgeting Process</a:t>
            </a:r>
            <a:br>
              <a:rPr lang="en-US" dirty="0"/>
            </a:b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Aligned on a Mission Statement for the HOA Board of Trustees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Agreed on the Guiding Principles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Conducted Strategic Planning process to define strategic priorities across key dimensions.  2020 Process to include all homeowner input.  2020 process starts today.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Aligned on an overall level of spending to achieve our Mission and Priorities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Allocated resources to the spending priorities to arrive at the final 2019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noFill/>
            <a:ln w="9525" cap="rnd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noFill/>
            <a:ln w="9525" cap="rnd" cmpd="sng" algn="ctr">
              <a:solidFill>
                <a:sysClr val="window" lastClr="FFFFFF">
                  <a:lumMod val="85000"/>
                </a:sysClr>
              </a:solidFill>
              <a:prstDash val="solid"/>
            </a:ln>
            <a:effectLst/>
          </p:spPr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54A021">
                <a:alpha val="72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4A021">
                <a:lumMod val="75000"/>
                <a:alpha val="7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0C226">
                <a:lumMod val="60000"/>
                <a:lumOff val="40000"/>
                <a:alpha val="7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28" name="Isosceles Triangle 27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5000"/>
              </a:srgbClr>
            </a:solidFill>
            <a:ln w="12700" cap="rnd" cmpd="sng" algn="ctr">
              <a:noFill/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3200410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D62A-3B0F-4191-9592-E7909FE1F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298" y="352532"/>
            <a:ext cx="11503843" cy="378384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Meadows at Topsfield – HOA Meeting January 14, 2019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714378-2E44-43B9-82CF-6D1CC7F81057}"/>
              </a:ext>
            </a:extLst>
          </p:cNvPr>
          <p:cNvSpPr/>
          <p:nvPr/>
        </p:nvSpPr>
        <p:spPr>
          <a:xfrm>
            <a:off x="641521" y="1241048"/>
            <a:ext cx="860491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2019 Budget – Key Observations</a:t>
            </a:r>
            <a:br>
              <a:rPr lang="en-US" dirty="0"/>
            </a:b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Reduction in likelihood of assessments (assessments in each of the last 4 years)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Enhanced landscaping program and certain other one-time “investments” 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Allowance for damaged or unsightly golf nets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On-going program for building painting.  One building per year, on average.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Allowance for snowfall in excess of historical amounts 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One-time repayment to the Reserve Fund for the Tree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One-time investment in computer hardware and software for Board business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Increased contributions to the Reserve Fund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Open discussion and opportunity for input on 2020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dirty="0"/>
              <a:t>   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noFill/>
            <a:ln w="9525" cap="rnd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noFill/>
            <a:ln w="9525" cap="rnd" cmpd="sng" algn="ctr">
              <a:solidFill>
                <a:sysClr val="window" lastClr="FFFFFF">
                  <a:lumMod val="85000"/>
                </a:sysClr>
              </a:solidFill>
              <a:prstDash val="solid"/>
            </a:ln>
            <a:effectLst/>
          </p:spPr>
        </p:cxnSp>
        <p:sp>
          <p:nvSpPr>
            <p:cNvPr id="8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9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0" name="Isosceles Triangle 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54A021">
                <a:alpha val="72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4A021">
                <a:lumMod val="75000"/>
                <a:alpha val="7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2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0C226">
                <a:lumMod val="60000"/>
                <a:lumOff val="40000"/>
                <a:alpha val="7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3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4" name="Isosceles Triangle 1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5" name="Isosceles Triangle 14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5000"/>
              </a:srgbClr>
            </a:solidFill>
            <a:ln w="12700" cap="rnd" cmpd="sng" algn="ctr">
              <a:noFill/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138065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D62A-3B0F-4191-9592-E7909FE1F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063" y="170256"/>
            <a:ext cx="11503843" cy="378384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Meadows at Topsfield – HOA Meeting January 14, 2019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6248E7-B530-498C-8A9E-52DF3D883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63" y="548640"/>
            <a:ext cx="11349874" cy="6139103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6818375"/>
            <a:ext cx="121920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42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D62A-3B0F-4191-9592-E7909FE1F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063" y="170256"/>
            <a:ext cx="11503843" cy="378384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Meadows at Topsfield – HOA Meeting January 14, 2019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A25737-4DF4-4B8A-8E38-4781ECC69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921" y="548640"/>
            <a:ext cx="11141016" cy="613910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0" y="6829261"/>
            <a:ext cx="121920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883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D62A-3B0F-4191-9592-E7909FE1F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063" y="170256"/>
            <a:ext cx="11503843" cy="378384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Meadows at Topsfield – HOA Meeting January 14, 2019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829261"/>
            <a:ext cx="121920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DED7FC2B-13A0-48BB-875D-2FCAB5795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63" y="548639"/>
            <a:ext cx="11349874" cy="590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noFill/>
            <a:ln w="9525" cap="rnd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noFill/>
            <a:ln w="9525" cap="rnd" cmpd="sng" algn="ctr">
              <a:solidFill>
                <a:sysClr val="window" lastClr="FFFFFF">
                  <a:lumMod val="85000"/>
                </a:sysClr>
              </a:solidFill>
              <a:prstDash val="solid"/>
            </a:ln>
            <a:effectLst/>
          </p:spPr>
        </p:cxnSp>
        <p:sp>
          <p:nvSpPr>
            <p:cNvPr id="8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9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0" name="Isosceles Triangle 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54A021">
                <a:alpha val="72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4A021">
                <a:lumMod val="75000"/>
                <a:alpha val="7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2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0C226">
                <a:lumMod val="60000"/>
                <a:lumOff val="40000"/>
                <a:alpha val="7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3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4" name="Isosceles Triangle 1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0000"/>
              </a:srgbClr>
            </a:solidFill>
            <a:ln w="12700" cap="rnd" cmpd="sng" algn="ctr">
              <a:noFill/>
              <a:prstDash val="solid"/>
            </a:ln>
            <a:effectLst/>
          </p:spPr>
        </p:sp>
        <p:sp>
          <p:nvSpPr>
            <p:cNvPr id="15" name="Isosceles Triangle 14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rgbClr val="90C226">
                <a:alpha val="85000"/>
              </a:srgbClr>
            </a:solidFill>
            <a:ln w="12700" cap="rnd" cmpd="sng" algn="ctr">
              <a:noFill/>
              <a:prstDash val="solid"/>
            </a:ln>
            <a:effectLst/>
          </p:spPr>
        </p:sp>
      </p:grpSp>
      <p:sp>
        <p:nvSpPr>
          <p:cNvPr id="16" name="TextBox 15"/>
          <p:cNvSpPr txBox="1"/>
          <p:nvPr/>
        </p:nvSpPr>
        <p:spPr>
          <a:xfrm>
            <a:off x="842597" y="3048000"/>
            <a:ext cx="91287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Thank You</a:t>
            </a:r>
          </a:p>
          <a:p>
            <a:r>
              <a:rPr lang="en-US" sz="5400" dirty="0"/>
              <a:t>Questions or Clarifications?</a:t>
            </a:r>
          </a:p>
        </p:txBody>
      </p:sp>
    </p:spTree>
    <p:extLst>
      <p:ext uri="{BB962C8B-B14F-4D97-AF65-F5344CB8AC3E}">
        <p14:creationId xmlns:p14="http://schemas.microsoft.com/office/powerpoint/2010/main" val="57514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82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Meadows at Topsfield</vt:lpstr>
      <vt:lpstr>Meadows at Topsfield – HOA Meeting January 14, 2019</vt:lpstr>
      <vt:lpstr>Meadows at Topsfield – HOA Meeting January 14, 2019</vt:lpstr>
      <vt:lpstr>Meadows at Topsfield – HOA Meeting January 14, 2019</vt:lpstr>
      <vt:lpstr>Meadows at Topsfield – HOA Meeting January 14, 2019</vt:lpstr>
      <vt:lpstr>Meadows at Topsfield – HOA Meeting January 14, 2019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Meadows at Topsfield – HOA Meeting January 14, 2019</dc:title>
  <dc:creator>Hurley, Scott (Converse)</dc:creator>
  <cp:lastModifiedBy>Susan Comeau</cp:lastModifiedBy>
  <cp:revision>21</cp:revision>
  <dcterms:created xsi:type="dcterms:W3CDTF">2019-01-05T21:18:28Z</dcterms:created>
  <dcterms:modified xsi:type="dcterms:W3CDTF">2019-10-07T14:22:21Z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-1584007362</vt:i4>
  </property>
  <property fmtid="{D5CDD505-2E9C-101B-9397-08002B2CF9AE}" pid="3" name="_NewReviewCycle">
    <vt:lpwstr/>
  </property>
  <property fmtid="{D5CDD505-2E9C-101B-9397-08002B2CF9AE}" pid="4" name="_EmailSubject">
    <vt:lpwstr>&lt;External&gt;Final Presentation 1 14 19.pptx</vt:lpwstr>
  </property>
  <property fmtid="{D5CDD505-2E9C-101B-9397-08002B2CF9AE}" pid="5" name="_AuthorEmail">
    <vt:lpwstr>Scott.Hurley@converse.com</vt:lpwstr>
  </property>
  <property fmtid="{D5CDD505-2E9C-101B-9397-08002B2CF9AE}" pid="6" name="_AuthorEmailDisplayName">
    <vt:lpwstr>Hurley, Scott (Converse)</vt:lpwstr>
  </property>
  <property fmtid="{D5CDD505-2E9C-101B-9397-08002B2CF9AE}" pid="7" name="_PreviousAdHocReviewCycleID">
    <vt:i4>1620297295</vt:i4>
  </property>
</Properties>
</file>