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81" r:id="rId5"/>
    <p:sldId id="270" r:id="rId6"/>
    <p:sldId id="266" r:id="rId7"/>
    <p:sldId id="277" r:id="rId8"/>
    <p:sldId id="276" r:id="rId9"/>
    <p:sldId id="265" r:id="rId10"/>
    <p:sldId id="274" r:id="rId11"/>
    <p:sldId id="278" r:id="rId12"/>
    <p:sldId id="263" r:id="rId13"/>
    <p:sldId id="273" r:id="rId14"/>
    <p:sldId id="279" r:id="rId15"/>
    <p:sldId id="259" r:id="rId16"/>
    <p:sldId id="262" r:id="rId17"/>
    <p:sldId id="260" r:id="rId18"/>
    <p:sldId id="280" r:id="rId19"/>
    <p:sldId id="267" r:id="rId20"/>
    <p:sldId id="268" r:id="rId21"/>
    <p:sldId id="269" r:id="rId22"/>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54" autoAdjust="0"/>
    <p:restoredTop sz="94660"/>
  </p:normalViewPr>
  <p:slideViewPr>
    <p:cSldViewPr snapToGrid="0">
      <p:cViewPr varScale="1">
        <p:scale>
          <a:sx n="99" d="100"/>
          <a:sy n="99" d="100"/>
        </p:scale>
        <p:origin x="658" y="72"/>
      </p:cViewPr>
      <p:guideLst/>
    </p:cSldViewPr>
  </p:slideViewPr>
  <p:notesTextViewPr>
    <p:cViewPr>
      <p:scale>
        <a:sx n="3" d="2"/>
        <a:sy n="3" d="2"/>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E1E5-7E34-4081-9FAA-CC12A3F9F94C}"/>
              </a:ext>
            </a:extLst>
          </p:cNvPr>
          <p:cNvSpPr>
            <a:spLocks noGrp="1"/>
          </p:cNvSpPr>
          <p:nvPr>
            <p:ph type="ctrTitle"/>
          </p:nvPr>
        </p:nvSpPr>
        <p:spPr>
          <a:xfrm>
            <a:off x="805729" y="1543050"/>
            <a:ext cx="10974939" cy="2507786"/>
          </a:xfrm>
        </p:spPr>
        <p:txBody>
          <a:bodyPr/>
          <a:lstStyle/>
          <a:p>
            <a:pPr algn="l"/>
            <a:r>
              <a:rPr lang="en-US" dirty="0"/>
              <a:t>The Meadows at Topsfield</a:t>
            </a:r>
            <a:br>
              <a:rPr lang="en-US" dirty="0"/>
            </a:br>
            <a:r>
              <a:rPr lang="en-US" dirty="0"/>
              <a:t>Community Meeting May 29, 2019</a:t>
            </a:r>
            <a:br>
              <a:rPr lang="en-US" dirty="0"/>
            </a:br>
            <a:r>
              <a:rPr lang="en-US" sz="2800" dirty="0">
                <a:solidFill>
                  <a:schemeClr val="tx1"/>
                </a:solidFill>
              </a:rPr>
              <a:t>Topsfield Library 5:30PM</a:t>
            </a:r>
            <a:endParaRPr lang="en-US" dirty="0">
              <a:solidFill>
                <a:schemeClr val="tx1"/>
              </a:solidFill>
            </a:endParaRPr>
          </a:p>
        </p:txBody>
      </p:sp>
      <p:sp>
        <p:nvSpPr>
          <p:cNvPr id="3" name="Subtitle 2">
            <a:extLst>
              <a:ext uri="{FF2B5EF4-FFF2-40B4-BE49-F238E27FC236}">
                <a16:creationId xmlns:a16="http://schemas.microsoft.com/office/drawing/2014/main" id="{4AD79A4B-18B9-4506-A7EE-B0A2DCAB957D}"/>
              </a:ext>
            </a:extLst>
          </p:cNvPr>
          <p:cNvSpPr>
            <a:spLocks noGrp="1"/>
          </p:cNvSpPr>
          <p:nvPr>
            <p:ph type="subTitle" idx="1"/>
          </p:nvPr>
        </p:nvSpPr>
        <p:spPr>
          <a:xfrm>
            <a:off x="805729" y="4050833"/>
            <a:ext cx="8232721" cy="1096899"/>
          </a:xfrm>
        </p:spPr>
        <p:txBody>
          <a:bodyPr>
            <a:normAutofit fontScale="85000" lnSpcReduction="10000"/>
          </a:bodyPr>
          <a:lstStyle/>
          <a:p>
            <a:pPr algn="l">
              <a:lnSpc>
                <a:spcPct val="300000"/>
              </a:lnSpc>
            </a:pPr>
            <a:r>
              <a:rPr lang="en-US" sz="2400" dirty="0">
                <a:solidFill>
                  <a:schemeClr val="tx1"/>
                </a:solidFill>
              </a:rPr>
              <a:t>Pat Grant, Sandy Guido, Scott Hurley, Su Comeau and Tim Pudvah</a:t>
            </a:r>
          </a:p>
        </p:txBody>
      </p:sp>
    </p:spTree>
    <p:extLst>
      <p:ext uri="{BB962C8B-B14F-4D97-AF65-F5344CB8AC3E}">
        <p14:creationId xmlns:p14="http://schemas.microsoft.com/office/powerpoint/2010/main" val="244769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4" name="Rectangle 5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62" name="Straight Connector 61">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FB584AAF-6379-4907-8C48-A4ADFF874FC4}"/>
              </a:ext>
            </a:extLst>
          </p:cNvPr>
          <p:cNvPicPr>
            <a:picLocks noChangeAspect="1"/>
          </p:cNvPicPr>
          <p:nvPr/>
        </p:nvPicPr>
        <p:blipFill>
          <a:blip r:embed="rId2"/>
          <a:stretch>
            <a:fillRect/>
          </a:stretch>
        </p:blipFill>
        <p:spPr>
          <a:xfrm>
            <a:off x="795078" y="1377362"/>
            <a:ext cx="9573414" cy="5257881"/>
          </a:xfrm>
          <a:prstGeom prst="rect">
            <a:avLst/>
          </a:prstGeom>
        </p:spPr>
      </p:pic>
      <p:sp>
        <p:nvSpPr>
          <p:cNvPr id="81" name="Title 1">
            <a:extLst>
              <a:ext uri="{FF2B5EF4-FFF2-40B4-BE49-F238E27FC236}">
                <a16:creationId xmlns:a16="http://schemas.microsoft.com/office/drawing/2014/main" id="{7FA65393-9ED2-41EA-9B20-598995507A4F}"/>
              </a:ext>
            </a:extLst>
          </p:cNvPr>
          <p:cNvSpPr txBox="1">
            <a:spLocks/>
          </p:cNvSpPr>
          <p:nvPr/>
        </p:nvSpPr>
        <p:spPr>
          <a:xfrm>
            <a:off x="677333" y="609600"/>
            <a:ext cx="9745133"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Website Example</a:t>
            </a:r>
          </a:p>
        </p:txBody>
      </p:sp>
      <p:pic>
        <p:nvPicPr>
          <p:cNvPr id="18" name="Picture 17">
            <a:extLst>
              <a:ext uri="{FF2B5EF4-FFF2-40B4-BE49-F238E27FC236}">
                <a16:creationId xmlns:a16="http://schemas.microsoft.com/office/drawing/2014/main" id="{B3E94362-C43B-4653-84D8-5EA81AAF015E}"/>
              </a:ext>
            </a:extLst>
          </p:cNvPr>
          <p:cNvPicPr>
            <a:picLocks noChangeAspect="1"/>
          </p:cNvPicPr>
          <p:nvPr/>
        </p:nvPicPr>
        <p:blipFill>
          <a:blip r:embed="rId3"/>
          <a:stretch>
            <a:fillRect/>
          </a:stretch>
        </p:blipFill>
        <p:spPr>
          <a:xfrm>
            <a:off x="1151513" y="2062460"/>
            <a:ext cx="7485178" cy="635702"/>
          </a:xfrm>
          <a:prstGeom prst="rect">
            <a:avLst/>
          </a:prstGeom>
        </p:spPr>
      </p:pic>
      <p:pic>
        <p:nvPicPr>
          <p:cNvPr id="20" name="Picture 19">
            <a:extLst>
              <a:ext uri="{FF2B5EF4-FFF2-40B4-BE49-F238E27FC236}">
                <a16:creationId xmlns:a16="http://schemas.microsoft.com/office/drawing/2014/main" id="{81C22ACA-18A2-40ED-9290-07E83D1D554E}"/>
              </a:ext>
            </a:extLst>
          </p:cNvPr>
          <p:cNvPicPr>
            <a:picLocks noChangeAspect="1"/>
          </p:cNvPicPr>
          <p:nvPr/>
        </p:nvPicPr>
        <p:blipFill>
          <a:blip r:embed="rId4"/>
          <a:stretch>
            <a:fillRect/>
          </a:stretch>
        </p:blipFill>
        <p:spPr>
          <a:xfrm>
            <a:off x="1155387" y="3169576"/>
            <a:ext cx="8902701" cy="295540"/>
          </a:xfrm>
          <a:prstGeom prst="rect">
            <a:avLst/>
          </a:prstGeom>
        </p:spPr>
      </p:pic>
      <p:pic>
        <p:nvPicPr>
          <p:cNvPr id="83" name="Picture 82">
            <a:extLst>
              <a:ext uri="{FF2B5EF4-FFF2-40B4-BE49-F238E27FC236}">
                <a16:creationId xmlns:a16="http://schemas.microsoft.com/office/drawing/2014/main" id="{C5B0F48E-A0BA-4135-BF10-FFFE4538C54F}"/>
              </a:ext>
            </a:extLst>
          </p:cNvPr>
          <p:cNvPicPr/>
          <p:nvPr/>
        </p:nvPicPr>
        <p:blipFill>
          <a:blip r:embed="rId5"/>
          <a:stretch>
            <a:fillRect/>
          </a:stretch>
        </p:blipFill>
        <p:spPr>
          <a:xfrm rot="5400000">
            <a:off x="8733895" y="1714078"/>
            <a:ext cx="1151256" cy="1269152"/>
          </a:xfrm>
          <a:prstGeom prst="rect">
            <a:avLst/>
          </a:prstGeom>
        </p:spPr>
      </p:pic>
    </p:spTree>
    <p:extLst>
      <p:ext uri="{BB962C8B-B14F-4D97-AF65-F5344CB8AC3E}">
        <p14:creationId xmlns:p14="http://schemas.microsoft.com/office/powerpoint/2010/main" val="12956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5C65-501F-4654-B255-27AACA47A298}"/>
              </a:ext>
            </a:extLst>
          </p:cNvPr>
          <p:cNvSpPr>
            <a:spLocks noGrp="1"/>
          </p:cNvSpPr>
          <p:nvPr>
            <p:ph type="title"/>
          </p:nvPr>
        </p:nvSpPr>
        <p:spPr/>
        <p:txBody>
          <a:bodyPr/>
          <a:lstStyle/>
          <a:p>
            <a:r>
              <a:rPr lang="en-US" dirty="0"/>
              <a:t>Around the Grounds</a:t>
            </a:r>
          </a:p>
        </p:txBody>
      </p:sp>
      <p:sp>
        <p:nvSpPr>
          <p:cNvPr id="3" name="Text Placeholder 2">
            <a:extLst>
              <a:ext uri="{FF2B5EF4-FFF2-40B4-BE49-F238E27FC236}">
                <a16:creationId xmlns:a16="http://schemas.microsoft.com/office/drawing/2014/main" id="{B1CF4735-06E1-4B61-883C-540CC0F15D3B}"/>
              </a:ext>
            </a:extLst>
          </p:cNvPr>
          <p:cNvSpPr>
            <a:spLocks noGrp="1"/>
          </p:cNvSpPr>
          <p:nvPr>
            <p:ph type="body" idx="1"/>
          </p:nvPr>
        </p:nvSpPr>
        <p:spPr/>
        <p:txBody>
          <a:bodyPr/>
          <a:lstStyle/>
          <a:p>
            <a:r>
              <a:rPr lang="en-US" dirty="0"/>
              <a:t>Tim Pudvah</a:t>
            </a:r>
          </a:p>
        </p:txBody>
      </p:sp>
    </p:spTree>
    <p:extLst>
      <p:ext uri="{BB962C8B-B14F-4D97-AF65-F5344CB8AC3E}">
        <p14:creationId xmlns:p14="http://schemas.microsoft.com/office/powerpoint/2010/main" val="27446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DC90-8E61-447E-8314-E29560934968}"/>
              </a:ext>
            </a:extLst>
          </p:cNvPr>
          <p:cNvSpPr>
            <a:spLocks noGrp="1"/>
          </p:cNvSpPr>
          <p:nvPr>
            <p:ph type="title"/>
          </p:nvPr>
        </p:nvSpPr>
        <p:spPr>
          <a:xfrm>
            <a:off x="677334" y="609600"/>
            <a:ext cx="8596668" cy="660400"/>
          </a:xfrm>
        </p:spPr>
        <p:txBody>
          <a:bodyPr/>
          <a:lstStyle/>
          <a:p>
            <a:r>
              <a:rPr lang="en-US" dirty="0"/>
              <a:t>Maintenance Report</a:t>
            </a:r>
          </a:p>
        </p:txBody>
      </p:sp>
      <p:sp>
        <p:nvSpPr>
          <p:cNvPr id="3" name="Title 1">
            <a:extLst>
              <a:ext uri="{FF2B5EF4-FFF2-40B4-BE49-F238E27FC236}">
                <a16:creationId xmlns:a16="http://schemas.microsoft.com/office/drawing/2014/main" id="{8ACCAB51-6E3D-4BD6-80C1-45356FA1D522}"/>
              </a:ext>
            </a:extLst>
          </p:cNvPr>
          <p:cNvSpPr txBox="1">
            <a:spLocks/>
          </p:cNvSpPr>
          <p:nvPr/>
        </p:nvSpPr>
        <p:spPr>
          <a:xfrm>
            <a:off x="677334" y="1270000"/>
            <a:ext cx="10762191" cy="550273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tx1"/>
                </a:solidFill>
              </a:rPr>
              <a:t>Scheduled Maintenance:</a:t>
            </a:r>
          </a:p>
          <a:p>
            <a:endParaRPr lang="en-US" sz="1800" b="1" dirty="0">
              <a:solidFill>
                <a:schemeClr val="tx1"/>
              </a:solidFill>
            </a:endParaRPr>
          </a:p>
          <a:p>
            <a:r>
              <a:rPr lang="en-US" sz="1800" b="1" dirty="0">
                <a:solidFill>
                  <a:schemeClr val="tx1"/>
                </a:solidFill>
              </a:rPr>
              <a:t>Septic</a:t>
            </a:r>
          </a:p>
          <a:p>
            <a:r>
              <a:rPr lang="en-US" sz="1800" dirty="0">
                <a:solidFill>
                  <a:schemeClr val="tx1"/>
                </a:solidFill>
              </a:rPr>
              <a:t>	Septic Pumping</a:t>
            </a:r>
          </a:p>
          <a:p>
            <a:r>
              <a:rPr lang="en-US" sz="1800" dirty="0">
                <a:solidFill>
                  <a:schemeClr val="tx1"/>
                </a:solidFill>
              </a:rPr>
              <a:t>	Installation of commercial filters – a cost savings improvement long term</a:t>
            </a:r>
          </a:p>
          <a:p>
            <a:pPr indent="228600">
              <a:buFont typeface="Arial" panose="020B0604020202020204" pitchFamily="34" charset="0"/>
              <a:buChar char="•"/>
            </a:pPr>
            <a:endParaRPr lang="en-US" sz="1800" dirty="0">
              <a:solidFill>
                <a:schemeClr val="tx1"/>
              </a:solidFill>
            </a:endParaRPr>
          </a:p>
          <a:p>
            <a:r>
              <a:rPr lang="en-US" sz="1800" b="1" dirty="0">
                <a:solidFill>
                  <a:schemeClr val="tx1"/>
                </a:solidFill>
              </a:rPr>
              <a:t>Golf Ball Damage </a:t>
            </a:r>
            <a:br>
              <a:rPr lang="en-US" sz="1800" dirty="0">
                <a:solidFill>
                  <a:schemeClr val="tx1"/>
                </a:solidFill>
              </a:rPr>
            </a:br>
            <a:r>
              <a:rPr lang="en-US" sz="1800" dirty="0">
                <a:solidFill>
                  <a:schemeClr val="tx1"/>
                </a:solidFill>
              </a:rPr>
              <a:t>	Window replacements</a:t>
            </a:r>
          </a:p>
          <a:p>
            <a:r>
              <a:rPr lang="en-US" sz="1800" dirty="0">
                <a:solidFill>
                  <a:schemeClr val="tx1"/>
                </a:solidFill>
              </a:rPr>
              <a:t>	Siding – Damaged Panels</a:t>
            </a:r>
          </a:p>
          <a:p>
            <a:r>
              <a:rPr lang="en-US" sz="1800" dirty="0">
                <a:solidFill>
                  <a:schemeClr val="tx1"/>
                </a:solidFill>
              </a:rPr>
              <a:t>	Golf Nets – Partially repaired for now behind Units 21 - 24 </a:t>
            </a:r>
            <a:br>
              <a:rPr lang="en-US" sz="1800" dirty="0">
                <a:solidFill>
                  <a:schemeClr val="tx1"/>
                </a:solidFill>
              </a:rPr>
            </a:br>
            <a:endParaRPr lang="en-US" sz="1800" dirty="0">
              <a:solidFill>
                <a:schemeClr val="tx1"/>
              </a:solidFill>
            </a:endParaRPr>
          </a:p>
          <a:p>
            <a:r>
              <a:rPr lang="en-US" sz="1800" b="1" dirty="0">
                <a:solidFill>
                  <a:schemeClr val="tx1"/>
                </a:solidFill>
              </a:rPr>
              <a:t>Touch Up Paint</a:t>
            </a:r>
          </a:p>
          <a:p>
            <a:r>
              <a:rPr lang="en-US" sz="1800" dirty="0">
                <a:solidFill>
                  <a:schemeClr val="tx1"/>
                </a:solidFill>
              </a:rPr>
              <a:t>	 We have Touchup Paint available for minor touchups – See Tim</a:t>
            </a:r>
          </a:p>
          <a:p>
            <a:endParaRPr lang="en-US" sz="1800" dirty="0">
              <a:solidFill>
                <a:schemeClr val="tx1"/>
              </a:solidFill>
            </a:endParaRPr>
          </a:p>
          <a:p>
            <a:r>
              <a:rPr lang="en-US" sz="1800" b="1" dirty="0">
                <a:solidFill>
                  <a:schemeClr val="tx1"/>
                </a:solidFill>
              </a:rPr>
              <a:t>Pavement</a:t>
            </a:r>
          </a:p>
          <a:p>
            <a:r>
              <a:rPr lang="en-US" sz="1800" dirty="0">
                <a:solidFill>
                  <a:schemeClr val="tx1"/>
                </a:solidFill>
              </a:rPr>
              <a:t>	Landscape Vendor will be sealing cracks shortly</a:t>
            </a:r>
          </a:p>
          <a:p>
            <a:pPr lvl="2"/>
            <a:endParaRPr lang="en-US" b="1" dirty="0">
              <a:solidFill>
                <a:schemeClr val="tx1"/>
              </a:solidFill>
            </a:endParaRPr>
          </a:p>
          <a:p>
            <a:r>
              <a:rPr lang="en-US" sz="1800" b="1" dirty="0">
                <a:solidFill>
                  <a:schemeClr val="tx1"/>
                </a:solidFill>
              </a:rPr>
              <a:t>Completed Maintenance:</a:t>
            </a:r>
          </a:p>
          <a:p>
            <a:r>
              <a:rPr lang="en-US" sz="1800" dirty="0">
                <a:solidFill>
                  <a:schemeClr val="tx1"/>
                </a:solidFill>
              </a:rPr>
              <a:t>	Power Washing Buildings 2, 3 and 4 (our oldest buildings)</a:t>
            </a:r>
          </a:p>
          <a:p>
            <a:r>
              <a:rPr lang="en-US" sz="1800" dirty="0">
                <a:solidFill>
                  <a:schemeClr val="tx1"/>
                </a:solidFill>
              </a:rPr>
              <a:t>	Lawn Sprinkler Replacements/Irrigation (Association Wide)</a:t>
            </a:r>
          </a:p>
          <a:p>
            <a:pPr marL="0" lvl="1"/>
            <a:r>
              <a:rPr lang="en-US" dirty="0">
                <a:solidFill>
                  <a:schemeClr val="tx1"/>
                </a:solidFill>
              </a:rPr>
              <a:t>	</a:t>
            </a:r>
          </a:p>
        </p:txBody>
      </p:sp>
    </p:spTree>
    <p:extLst>
      <p:ext uri="{BB962C8B-B14F-4D97-AF65-F5344CB8AC3E}">
        <p14:creationId xmlns:p14="http://schemas.microsoft.com/office/powerpoint/2010/main" val="301763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DC90-8E61-447E-8314-E29560934968}"/>
              </a:ext>
            </a:extLst>
          </p:cNvPr>
          <p:cNvSpPr>
            <a:spLocks noGrp="1"/>
          </p:cNvSpPr>
          <p:nvPr>
            <p:ph type="title"/>
          </p:nvPr>
        </p:nvSpPr>
        <p:spPr>
          <a:xfrm>
            <a:off x="677334" y="609600"/>
            <a:ext cx="8596668" cy="704850"/>
          </a:xfrm>
        </p:spPr>
        <p:txBody>
          <a:bodyPr/>
          <a:lstStyle/>
          <a:p>
            <a:r>
              <a:rPr lang="en-US" dirty="0"/>
              <a:t>Landscaping Report</a:t>
            </a:r>
          </a:p>
        </p:txBody>
      </p:sp>
      <p:sp>
        <p:nvSpPr>
          <p:cNvPr id="3" name="Title 1">
            <a:extLst>
              <a:ext uri="{FF2B5EF4-FFF2-40B4-BE49-F238E27FC236}">
                <a16:creationId xmlns:a16="http://schemas.microsoft.com/office/drawing/2014/main" id="{8ACCAB51-6E3D-4BD6-80C1-45356FA1D522}"/>
              </a:ext>
            </a:extLst>
          </p:cNvPr>
          <p:cNvSpPr txBox="1">
            <a:spLocks/>
          </p:cNvSpPr>
          <p:nvPr/>
        </p:nvSpPr>
        <p:spPr>
          <a:xfrm>
            <a:off x="677334" y="1928427"/>
            <a:ext cx="10943166" cy="454977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rPr>
              <a:t>Spring Grounds Work – Rehabilitation</a:t>
            </a:r>
            <a:br>
              <a:rPr lang="en-US" sz="2000" dirty="0">
                <a:solidFill>
                  <a:schemeClr val="tx1"/>
                </a:solidFill>
              </a:rPr>
            </a:br>
            <a:endParaRPr lang="en-US" sz="2000" dirty="0">
              <a:solidFill>
                <a:schemeClr val="tx1"/>
              </a:solidFill>
            </a:endParaRPr>
          </a:p>
          <a:p>
            <a:r>
              <a:rPr lang="en-US" sz="2000" dirty="0">
                <a:solidFill>
                  <a:schemeClr val="tx1"/>
                </a:solidFill>
              </a:rPr>
              <a:t>	Lawn irrigation system</a:t>
            </a:r>
          </a:p>
          <a:p>
            <a:r>
              <a:rPr lang="en-US" sz="2000" dirty="0">
                <a:solidFill>
                  <a:schemeClr val="tx1"/>
                </a:solidFill>
              </a:rPr>
              <a:t>	Slice seeding in the front of and across from Units 1-8</a:t>
            </a:r>
          </a:p>
          <a:p>
            <a:r>
              <a:rPr lang="en-US" sz="2000" dirty="0">
                <a:solidFill>
                  <a:schemeClr val="tx1"/>
                </a:solidFill>
              </a:rPr>
              <a:t>	Fungicide application to lawns</a:t>
            </a:r>
          </a:p>
          <a:p>
            <a:endParaRPr lang="en-US" sz="2000" b="1" dirty="0">
              <a:solidFill>
                <a:schemeClr val="tx1"/>
              </a:solidFill>
            </a:endParaRPr>
          </a:p>
          <a:p>
            <a:r>
              <a:rPr lang="en-US" sz="2000" b="1" dirty="0">
                <a:solidFill>
                  <a:schemeClr val="tx1"/>
                </a:solidFill>
              </a:rPr>
              <a:t>Spring Grounds Upgrades</a:t>
            </a:r>
          </a:p>
          <a:p>
            <a:endParaRPr lang="en-US" sz="2000" dirty="0">
              <a:solidFill>
                <a:schemeClr val="tx1"/>
              </a:solidFill>
            </a:endParaRPr>
          </a:p>
          <a:p>
            <a:r>
              <a:rPr lang="en-US" sz="2000" dirty="0">
                <a:solidFill>
                  <a:schemeClr val="tx1"/>
                </a:solidFill>
              </a:rPr>
              <a:t>	Planting perennial flowers instead of annuals</a:t>
            </a:r>
          </a:p>
          <a:p>
            <a:r>
              <a:rPr lang="en-US" sz="2000" dirty="0">
                <a:solidFill>
                  <a:schemeClr val="tx1"/>
                </a:solidFill>
              </a:rPr>
              <a:t>	Planting beds around lamp posts</a:t>
            </a:r>
          </a:p>
          <a:p>
            <a:r>
              <a:rPr lang="en-US" sz="2000" dirty="0">
                <a:solidFill>
                  <a:schemeClr val="tx1"/>
                </a:solidFill>
              </a:rPr>
              <a:t>	Plantings in the drainage swale and around the golf nets behind Units 21 - 24</a:t>
            </a:r>
          </a:p>
          <a:p>
            <a:pPr marL="228600" lvl="1" indent="-228600"/>
            <a:endParaRPr lang="en-US" sz="2000" dirty="0">
              <a:solidFill>
                <a:schemeClr val="tx1"/>
              </a:solidFill>
            </a:endParaRPr>
          </a:p>
        </p:txBody>
      </p:sp>
    </p:spTree>
    <p:extLst>
      <p:ext uri="{BB962C8B-B14F-4D97-AF65-F5344CB8AC3E}">
        <p14:creationId xmlns:p14="http://schemas.microsoft.com/office/powerpoint/2010/main" val="348370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B34B-C2BB-41D1-AED6-05D53214561D}"/>
              </a:ext>
            </a:extLst>
          </p:cNvPr>
          <p:cNvSpPr>
            <a:spLocks noGrp="1"/>
          </p:cNvSpPr>
          <p:nvPr>
            <p:ph type="title"/>
          </p:nvPr>
        </p:nvSpPr>
        <p:spPr/>
        <p:txBody>
          <a:bodyPr/>
          <a:lstStyle/>
          <a:p>
            <a:r>
              <a:rPr lang="en-US" dirty="0"/>
              <a:t>ALL THINGS FINANCIAL</a:t>
            </a:r>
          </a:p>
        </p:txBody>
      </p:sp>
      <p:sp>
        <p:nvSpPr>
          <p:cNvPr id="3" name="Text Placeholder 2">
            <a:extLst>
              <a:ext uri="{FF2B5EF4-FFF2-40B4-BE49-F238E27FC236}">
                <a16:creationId xmlns:a16="http://schemas.microsoft.com/office/drawing/2014/main" id="{E8C13310-576E-4DF6-ADD0-A16DB5586755}"/>
              </a:ext>
            </a:extLst>
          </p:cNvPr>
          <p:cNvSpPr>
            <a:spLocks noGrp="1"/>
          </p:cNvSpPr>
          <p:nvPr>
            <p:ph type="body" idx="1"/>
          </p:nvPr>
        </p:nvSpPr>
        <p:spPr/>
        <p:txBody>
          <a:bodyPr/>
          <a:lstStyle/>
          <a:p>
            <a:r>
              <a:rPr lang="en-US" dirty="0"/>
              <a:t>Scott Hurley</a:t>
            </a:r>
          </a:p>
        </p:txBody>
      </p:sp>
    </p:spTree>
    <p:extLst>
      <p:ext uri="{BB962C8B-B14F-4D97-AF65-F5344CB8AC3E}">
        <p14:creationId xmlns:p14="http://schemas.microsoft.com/office/powerpoint/2010/main" val="98070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6A21-C562-485D-BD77-7D6BEE8024DD}"/>
              </a:ext>
            </a:extLst>
          </p:cNvPr>
          <p:cNvSpPr>
            <a:spLocks noGrp="1"/>
          </p:cNvSpPr>
          <p:nvPr>
            <p:ph type="title"/>
          </p:nvPr>
        </p:nvSpPr>
        <p:spPr/>
        <p:txBody>
          <a:bodyPr/>
          <a:lstStyle/>
          <a:p>
            <a:r>
              <a:rPr lang="en-US" dirty="0"/>
              <a:t>HOA REMINDER</a:t>
            </a:r>
          </a:p>
        </p:txBody>
      </p:sp>
      <p:sp>
        <p:nvSpPr>
          <p:cNvPr id="3" name="Title 1">
            <a:extLst>
              <a:ext uri="{FF2B5EF4-FFF2-40B4-BE49-F238E27FC236}">
                <a16:creationId xmlns:a16="http://schemas.microsoft.com/office/drawing/2014/main" id="{AD2449CE-BFBD-4BBF-A5E2-C0119C59845F}"/>
              </a:ext>
            </a:extLst>
          </p:cNvPr>
          <p:cNvSpPr txBox="1">
            <a:spLocks/>
          </p:cNvSpPr>
          <p:nvPr/>
        </p:nvSpPr>
        <p:spPr>
          <a:xfrm>
            <a:off x="677334" y="1504271"/>
            <a:ext cx="11316398" cy="4958673"/>
          </a:xfrm>
          <a:prstGeom prst="rect">
            <a:avLst/>
          </a:prstGeom>
          <a:effectLst>
            <a:innerShdw blurRad="114300">
              <a:prstClr val="black"/>
            </a:innerShdw>
          </a:effectLst>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300000"/>
              </a:lnSpc>
            </a:pPr>
            <a:r>
              <a:rPr lang="en-US" sz="2400" dirty="0">
                <a:solidFill>
                  <a:schemeClr val="tx1"/>
                </a:solidFill>
              </a:rPr>
              <a:t>Thanks to you all:</a:t>
            </a:r>
          </a:p>
          <a:p>
            <a:pPr marL="182880" indent="-342900">
              <a:lnSpc>
                <a:spcPct val="150000"/>
              </a:lnSpc>
              <a:buFont typeface="Arial" panose="020B0604020202020204" pitchFamily="34" charset="0"/>
              <a:buChar char="•"/>
            </a:pPr>
            <a:r>
              <a:rPr lang="en-US" sz="2400" dirty="0">
                <a:solidFill>
                  <a:schemeClr val="tx1"/>
                </a:solidFill>
              </a:rPr>
              <a:t>HOA Payments are now being received at the beginning of the month</a:t>
            </a:r>
          </a:p>
          <a:p>
            <a:pPr marL="182880" indent="-342900">
              <a:lnSpc>
                <a:spcPct val="150000"/>
              </a:lnSpc>
              <a:buFont typeface="Arial" panose="020B0604020202020204" pitchFamily="34" charset="0"/>
              <a:buChar char="•"/>
            </a:pPr>
            <a:r>
              <a:rPr lang="en-US" sz="2400" dirty="0">
                <a:solidFill>
                  <a:schemeClr val="tx1"/>
                </a:solidFill>
              </a:rPr>
              <a:t>It’s a great help with respect to paying bills in a timely fashion</a:t>
            </a:r>
          </a:p>
          <a:p>
            <a:pPr marL="182880" indent="-342900">
              <a:lnSpc>
                <a:spcPct val="150000"/>
              </a:lnSpc>
              <a:buFont typeface="Arial" panose="020B0604020202020204" pitchFamily="34" charset="0"/>
              <a:buChar char="•"/>
            </a:pPr>
            <a:r>
              <a:rPr lang="en-US" sz="2400" dirty="0">
                <a:solidFill>
                  <a:schemeClr val="tx1"/>
                </a:solidFill>
              </a:rPr>
              <a:t>It’s a great help to us personally, allowing us to update financials only once a month</a:t>
            </a:r>
          </a:p>
          <a:p>
            <a:pPr marL="182880" indent="-342900">
              <a:lnSpc>
                <a:spcPct val="150000"/>
              </a:lnSpc>
              <a:buFont typeface="Arial" panose="020B0604020202020204" pitchFamily="34" charset="0"/>
              <a:buChar char="•"/>
            </a:pPr>
            <a:endParaRPr lang="en-US" sz="2400" dirty="0">
              <a:solidFill>
                <a:schemeClr val="tx1"/>
              </a:solidFill>
            </a:endParaRPr>
          </a:p>
          <a:p>
            <a:pPr>
              <a:lnSpc>
                <a:spcPct val="150000"/>
              </a:lnSpc>
            </a:pPr>
            <a:endParaRPr lang="en-US" sz="2400" dirty="0">
              <a:solidFill>
                <a:schemeClr val="tx1"/>
              </a:solidFill>
            </a:endParaRPr>
          </a:p>
          <a:p>
            <a:pPr>
              <a:lnSpc>
                <a:spcPct val="150000"/>
              </a:lnSpc>
            </a:pPr>
            <a:r>
              <a:rPr lang="en-US" sz="2400" dirty="0">
                <a:solidFill>
                  <a:schemeClr val="tx1"/>
                </a:solidFill>
              </a:rPr>
              <a:t>P.S.  The Condo Box is now fixed.  You can put your checks in the slot and we can retrieve them out of #25 anytime.  Thanks Bob, Richie and Mr. Mailman</a:t>
            </a:r>
          </a:p>
        </p:txBody>
      </p:sp>
    </p:spTree>
    <p:extLst>
      <p:ext uri="{BB962C8B-B14F-4D97-AF65-F5344CB8AC3E}">
        <p14:creationId xmlns:p14="http://schemas.microsoft.com/office/powerpoint/2010/main" val="28914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F4748A3-1223-427E-8B77-DF58A55AC87A}"/>
              </a:ext>
            </a:extLst>
          </p:cNvPr>
          <p:cNvSpPr>
            <a:spLocks noChangeArrowheads="1"/>
          </p:cNvSpPr>
          <p:nvPr/>
        </p:nvSpPr>
        <p:spPr bwMode="auto">
          <a:xfrm>
            <a:off x="677335" y="2883321"/>
            <a:ext cx="891080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lumMod val="65000"/>
                  <a:lumOff val="3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effectLst/>
              <a:latin typeface="Arial" panose="020B0604020202020204" pitchFamily="34" charset="0"/>
              <a:ea typeface="Times New Roman" panose="02020603050405020304" pitchFamily="18" charset="0"/>
            </a:endParaRPr>
          </a:p>
        </p:txBody>
      </p:sp>
      <p:sp>
        <p:nvSpPr>
          <p:cNvPr id="8" name="Title 1">
            <a:extLst>
              <a:ext uri="{FF2B5EF4-FFF2-40B4-BE49-F238E27FC236}">
                <a16:creationId xmlns:a16="http://schemas.microsoft.com/office/drawing/2014/main" id="{9FB13FE7-92F7-4264-8564-29DEBCC2538F}"/>
              </a:ext>
            </a:extLst>
          </p:cNvPr>
          <p:cNvSpPr>
            <a:spLocks noGrp="1"/>
          </p:cNvSpPr>
          <p:nvPr>
            <p:ph type="title"/>
          </p:nvPr>
        </p:nvSpPr>
        <p:spPr>
          <a:xfrm>
            <a:off x="677333" y="609600"/>
            <a:ext cx="10685991" cy="1320800"/>
          </a:xfrm>
        </p:spPr>
        <p:txBody>
          <a:bodyPr>
            <a:normAutofit/>
          </a:bodyPr>
          <a:lstStyle/>
          <a:p>
            <a:r>
              <a:rPr lang="en-US" sz="2800" dirty="0"/>
              <a:t>State of the Association (Financials) and Trending – May 2019</a:t>
            </a:r>
          </a:p>
        </p:txBody>
      </p:sp>
      <p:sp>
        <p:nvSpPr>
          <p:cNvPr id="9" name="Rectangle 4">
            <a:extLst>
              <a:ext uri="{FF2B5EF4-FFF2-40B4-BE49-F238E27FC236}">
                <a16:creationId xmlns:a16="http://schemas.microsoft.com/office/drawing/2014/main" id="{ED787B34-2CE4-4381-A3C5-5BF632A6FABB}"/>
              </a:ext>
            </a:extLst>
          </p:cNvPr>
          <p:cNvSpPr>
            <a:spLocks noChangeArrowheads="1"/>
          </p:cNvSpPr>
          <p:nvPr/>
        </p:nvSpPr>
        <p:spPr bwMode="auto">
          <a:xfrm>
            <a:off x="677335" y="2883321"/>
            <a:ext cx="891080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lumMod val="65000"/>
                  <a:lumOff val="3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effectLst/>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FF7FB70E-C3AE-4A60-BBF8-110E42FA912F}"/>
              </a:ext>
            </a:extLst>
          </p:cNvPr>
          <p:cNvPicPr>
            <a:picLocks noChangeAspect="1"/>
          </p:cNvPicPr>
          <p:nvPr/>
        </p:nvPicPr>
        <p:blipFill>
          <a:blip r:embed="rId2"/>
          <a:stretch>
            <a:fillRect/>
          </a:stretch>
        </p:blipFill>
        <p:spPr>
          <a:xfrm>
            <a:off x="743855" y="1387331"/>
            <a:ext cx="8844282" cy="5186874"/>
          </a:xfrm>
          <a:prstGeom prst="rect">
            <a:avLst/>
          </a:prstGeom>
        </p:spPr>
      </p:pic>
    </p:spTree>
    <p:extLst>
      <p:ext uri="{BB962C8B-B14F-4D97-AF65-F5344CB8AC3E}">
        <p14:creationId xmlns:p14="http://schemas.microsoft.com/office/powerpoint/2010/main" val="187010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6A21-C562-485D-BD77-7D6BEE8024DD}"/>
              </a:ext>
            </a:extLst>
          </p:cNvPr>
          <p:cNvSpPr>
            <a:spLocks noGrp="1"/>
          </p:cNvSpPr>
          <p:nvPr>
            <p:ph type="title"/>
          </p:nvPr>
        </p:nvSpPr>
        <p:spPr>
          <a:xfrm>
            <a:off x="677333" y="609600"/>
            <a:ext cx="9638241" cy="1320800"/>
          </a:xfrm>
        </p:spPr>
        <p:txBody>
          <a:bodyPr/>
          <a:lstStyle/>
          <a:p>
            <a:r>
              <a:rPr lang="en-US" dirty="0"/>
              <a:t>New Automated HOA Payment Process</a:t>
            </a:r>
          </a:p>
        </p:txBody>
      </p:sp>
      <p:sp>
        <p:nvSpPr>
          <p:cNvPr id="3" name="Title 1">
            <a:extLst>
              <a:ext uri="{FF2B5EF4-FFF2-40B4-BE49-F238E27FC236}">
                <a16:creationId xmlns:a16="http://schemas.microsoft.com/office/drawing/2014/main" id="{A74838E7-BB8F-4DDC-A3F1-3E0F95927C4D}"/>
              </a:ext>
            </a:extLst>
          </p:cNvPr>
          <p:cNvSpPr txBox="1">
            <a:spLocks/>
          </p:cNvSpPr>
          <p:nvPr/>
        </p:nvSpPr>
        <p:spPr>
          <a:xfrm>
            <a:off x="677334" y="2703689"/>
            <a:ext cx="11129967" cy="186976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6075" indent="-346075">
              <a:buFont typeface="Arial" panose="020B0604020202020204" pitchFamily="34" charset="0"/>
              <a:buChar char="•"/>
            </a:pPr>
            <a:r>
              <a:rPr lang="en-US" sz="2400" dirty="0">
                <a:solidFill>
                  <a:schemeClr val="tx1"/>
                </a:solidFill>
              </a:rPr>
              <a:t>We are still working with TD Bank to finalize the process</a:t>
            </a:r>
          </a:p>
          <a:p>
            <a:pPr marL="346075" indent="-346075"/>
            <a:endParaRPr lang="en-US" sz="2400" dirty="0">
              <a:solidFill>
                <a:schemeClr val="tx1"/>
              </a:solidFill>
            </a:endParaRPr>
          </a:p>
          <a:p>
            <a:pPr marL="346075" indent="-346075">
              <a:buFont typeface="Arial" panose="020B0604020202020204" pitchFamily="34" charset="0"/>
              <a:buChar char="•"/>
            </a:pPr>
            <a:r>
              <a:rPr lang="en-US" sz="2400" dirty="0">
                <a:solidFill>
                  <a:schemeClr val="tx1"/>
                </a:solidFill>
              </a:rPr>
              <a:t>We will communicate to the entire association as soon as the details are complete</a:t>
            </a:r>
          </a:p>
        </p:txBody>
      </p:sp>
    </p:spTree>
    <p:extLst>
      <p:ext uri="{BB962C8B-B14F-4D97-AF65-F5344CB8AC3E}">
        <p14:creationId xmlns:p14="http://schemas.microsoft.com/office/powerpoint/2010/main" val="253672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BE6A-21EF-4722-B5CC-85CF07F35B1A}"/>
              </a:ext>
            </a:extLst>
          </p:cNvPr>
          <p:cNvSpPr>
            <a:spLocks noGrp="1"/>
          </p:cNvSpPr>
          <p:nvPr>
            <p:ph type="title"/>
          </p:nvPr>
        </p:nvSpPr>
        <p:spPr>
          <a:xfrm>
            <a:off x="677334" y="609600"/>
            <a:ext cx="10209741" cy="3403600"/>
          </a:xfrm>
        </p:spPr>
        <p:txBody>
          <a:bodyPr/>
          <a:lstStyle/>
          <a:p>
            <a:r>
              <a:rPr lang="en-US" dirty="0"/>
              <a:t>LOOKING AHEAD - STRATEGIC PLANS</a:t>
            </a:r>
          </a:p>
        </p:txBody>
      </p:sp>
      <p:sp>
        <p:nvSpPr>
          <p:cNvPr id="3" name="Text Placeholder 2">
            <a:extLst>
              <a:ext uri="{FF2B5EF4-FFF2-40B4-BE49-F238E27FC236}">
                <a16:creationId xmlns:a16="http://schemas.microsoft.com/office/drawing/2014/main" id="{789FF344-AC61-42EF-A8EF-143F2FF6E317}"/>
              </a:ext>
            </a:extLst>
          </p:cNvPr>
          <p:cNvSpPr>
            <a:spLocks noGrp="1"/>
          </p:cNvSpPr>
          <p:nvPr>
            <p:ph type="body" idx="1"/>
          </p:nvPr>
        </p:nvSpPr>
        <p:spPr/>
        <p:txBody>
          <a:bodyPr/>
          <a:lstStyle/>
          <a:p>
            <a:r>
              <a:rPr lang="en-US" dirty="0"/>
              <a:t>Su Comeau</a:t>
            </a:r>
          </a:p>
        </p:txBody>
      </p:sp>
    </p:spTree>
    <p:extLst>
      <p:ext uri="{BB962C8B-B14F-4D97-AF65-F5344CB8AC3E}">
        <p14:creationId xmlns:p14="http://schemas.microsoft.com/office/powerpoint/2010/main" val="295097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ABC8-4D8B-40A2-8740-B9B6695395EE}"/>
              </a:ext>
            </a:extLst>
          </p:cNvPr>
          <p:cNvSpPr>
            <a:spLocks noGrp="1"/>
          </p:cNvSpPr>
          <p:nvPr>
            <p:ph type="title"/>
          </p:nvPr>
        </p:nvSpPr>
        <p:spPr>
          <a:xfrm>
            <a:off x="677334" y="330892"/>
            <a:ext cx="9949237" cy="1320800"/>
          </a:xfrm>
        </p:spPr>
        <p:txBody>
          <a:bodyPr>
            <a:noAutofit/>
          </a:bodyPr>
          <a:lstStyle/>
          <a:p>
            <a:r>
              <a:rPr lang="en-US" dirty="0"/>
              <a:t>Looking Ahead</a:t>
            </a:r>
            <a:br>
              <a:rPr lang="en-US" dirty="0"/>
            </a:br>
            <a:r>
              <a:rPr lang="en-US" sz="2800" b="1" i="1" dirty="0">
                <a:solidFill>
                  <a:srgbClr val="92D050"/>
                </a:solidFill>
              </a:rPr>
              <a:t>Short and Long Range Strategic Community Planning</a:t>
            </a:r>
            <a:br>
              <a:rPr lang="en-US" sz="1800" dirty="0">
                <a:solidFill>
                  <a:schemeClr val="tx1"/>
                </a:solidFill>
              </a:rPr>
            </a:br>
            <a:endParaRPr lang="en-US" dirty="0"/>
          </a:p>
        </p:txBody>
      </p:sp>
      <p:sp>
        <p:nvSpPr>
          <p:cNvPr id="3" name="Title 1">
            <a:extLst>
              <a:ext uri="{FF2B5EF4-FFF2-40B4-BE49-F238E27FC236}">
                <a16:creationId xmlns:a16="http://schemas.microsoft.com/office/drawing/2014/main" id="{DCCF3717-72AE-48EE-B281-CECE6D3363DA}"/>
              </a:ext>
            </a:extLst>
          </p:cNvPr>
          <p:cNvSpPr txBox="1">
            <a:spLocks/>
          </p:cNvSpPr>
          <p:nvPr/>
        </p:nvSpPr>
        <p:spPr>
          <a:xfrm>
            <a:off x="677333" y="1661015"/>
            <a:ext cx="11514667" cy="510377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dirty="0">
                <a:solidFill>
                  <a:schemeClr val="tx1"/>
                </a:solidFill>
              </a:rPr>
              <a:t>Goal:  Maximize Positives and Minimize Negatives - We will start the process in June by</a:t>
            </a:r>
            <a:r>
              <a:rPr lang="en-US" sz="2000" dirty="0">
                <a:solidFill>
                  <a:schemeClr val="tx1"/>
                </a:solidFill>
              </a:rPr>
              <a:t>:</a:t>
            </a:r>
          </a:p>
          <a:p>
            <a:endParaRPr lang="en-US" sz="2000" dirty="0">
              <a:solidFill>
                <a:schemeClr val="tx1"/>
              </a:solidFill>
            </a:endParaRPr>
          </a:p>
          <a:p>
            <a:pPr marL="342900" indent="-342900">
              <a:spcAft>
                <a:spcPts val="1200"/>
              </a:spcAft>
              <a:buFont typeface="Arial" panose="020B0604020202020204" pitchFamily="34" charset="0"/>
              <a:buChar char="•"/>
            </a:pPr>
            <a:r>
              <a:rPr lang="en-US" sz="2000" dirty="0">
                <a:solidFill>
                  <a:schemeClr val="tx1"/>
                </a:solidFill>
              </a:rPr>
              <a:t>Researching cost-saving opportunities, such as, but not limited to……..</a:t>
            </a:r>
          </a:p>
          <a:p>
            <a:pPr marL="628650" lvl="1" indent="-171450">
              <a:spcAft>
                <a:spcPts val="1200"/>
              </a:spcAft>
              <a:buFont typeface="Arial" panose="020B0604020202020204" pitchFamily="34" charset="0"/>
              <a:buChar char="•"/>
            </a:pPr>
            <a:r>
              <a:rPr lang="en-US" sz="1600" dirty="0">
                <a:solidFill>
                  <a:schemeClr val="tx1"/>
                </a:solidFill>
              </a:rPr>
              <a:t>Reviewing existing vendors and policies</a:t>
            </a:r>
          </a:p>
          <a:p>
            <a:pPr marL="628650" lvl="1" indent="-171450">
              <a:spcAft>
                <a:spcPts val="1200"/>
              </a:spcAft>
              <a:buFont typeface="Arial" panose="020B0604020202020204" pitchFamily="34" charset="0"/>
              <a:buChar char="•"/>
            </a:pPr>
            <a:r>
              <a:rPr lang="en-US" sz="1600" dirty="0">
                <a:solidFill>
                  <a:schemeClr val="tx1"/>
                </a:solidFill>
              </a:rPr>
              <a:t>Utilizing smarter building materials</a:t>
            </a:r>
          </a:p>
          <a:p>
            <a:pPr marL="628650" lvl="1" indent="-171450">
              <a:spcAft>
                <a:spcPts val="1200"/>
              </a:spcAft>
              <a:buFont typeface="Arial" panose="020B0604020202020204" pitchFamily="34" charset="0"/>
              <a:buChar char="•"/>
            </a:pPr>
            <a:r>
              <a:rPr lang="en-US" sz="1600" dirty="0">
                <a:solidFill>
                  <a:schemeClr val="tx1"/>
                </a:solidFill>
              </a:rPr>
              <a:t>Integrating smarter planting selections into the association landscape plan</a:t>
            </a:r>
          </a:p>
          <a:p>
            <a:pPr marL="628650" lvl="1" indent="-171450">
              <a:spcAft>
                <a:spcPts val="1200"/>
              </a:spcAft>
              <a:buFont typeface="Arial" panose="020B0604020202020204" pitchFamily="34" charset="0"/>
              <a:buChar char="•"/>
            </a:pPr>
            <a:r>
              <a:rPr lang="en-US" sz="1600" dirty="0">
                <a:solidFill>
                  <a:schemeClr val="tx1"/>
                </a:solidFill>
              </a:rPr>
              <a:t>Researching interest bearing accounts for our Reserve and Contingency Funds</a:t>
            </a:r>
          </a:p>
          <a:p>
            <a:pPr marL="342900" indent="-342900">
              <a:spcAft>
                <a:spcPts val="1200"/>
              </a:spcAft>
              <a:buFont typeface="Arial" panose="020B0604020202020204" pitchFamily="34" charset="0"/>
              <a:buChar char="•"/>
            </a:pPr>
            <a:r>
              <a:rPr lang="en-US" sz="2000" dirty="0">
                <a:solidFill>
                  <a:schemeClr val="tx1"/>
                </a:solidFill>
              </a:rPr>
              <a:t>Researching Industry Standards/Recommendations for % funding of our Reserve</a:t>
            </a:r>
          </a:p>
          <a:p>
            <a:pPr marL="342900" indent="-342900">
              <a:spcAft>
                <a:spcPts val="1200"/>
              </a:spcAft>
              <a:buFont typeface="Arial" panose="020B0604020202020204" pitchFamily="34" charset="0"/>
              <a:buChar char="•"/>
            </a:pPr>
            <a:r>
              <a:rPr lang="en-US" sz="2000" dirty="0">
                <a:solidFill>
                  <a:schemeClr val="tx1"/>
                </a:solidFill>
              </a:rPr>
              <a:t>Soliciting suggestions from the community</a:t>
            </a:r>
          </a:p>
          <a:p>
            <a:pPr marL="342900" indent="-342900">
              <a:spcAft>
                <a:spcPts val="1200"/>
              </a:spcAft>
              <a:buFont typeface="Arial" panose="020B0604020202020204" pitchFamily="34" charset="0"/>
              <a:buChar char="•"/>
            </a:pPr>
            <a:r>
              <a:rPr lang="en-US" sz="2000" dirty="0">
                <a:solidFill>
                  <a:schemeClr val="tx1"/>
                </a:solidFill>
              </a:rPr>
              <a:t>Surveying all unit owners to determine the community's priorities before developing the 2020 budget  </a:t>
            </a:r>
          </a:p>
          <a:p>
            <a:pPr marL="457200"/>
            <a:endParaRPr lang="en-US" sz="1400" dirty="0">
              <a:solidFill>
                <a:schemeClr val="tx1"/>
              </a:solidFill>
            </a:endParaRPr>
          </a:p>
          <a:p>
            <a:pPr marL="457200" indent="-457200"/>
            <a:endParaRPr lang="en-US" sz="1600" dirty="0">
              <a:solidFill>
                <a:schemeClr val="tx1"/>
              </a:solidFill>
            </a:endParaRPr>
          </a:p>
        </p:txBody>
      </p:sp>
    </p:spTree>
    <p:extLst>
      <p:ext uri="{BB962C8B-B14F-4D97-AF65-F5344CB8AC3E}">
        <p14:creationId xmlns:p14="http://schemas.microsoft.com/office/powerpoint/2010/main" val="37027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8B10344-F34E-4977-963A-EFBA1C0A38E0}"/>
              </a:ext>
            </a:extLst>
          </p:cNvPr>
          <p:cNvPicPr>
            <a:picLocks noChangeAspect="1"/>
          </p:cNvPicPr>
          <p:nvPr/>
        </p:nvPicPr>
        <p:blipFill>
          <a:blip r:embed="rId2"/>
          <a:stretch>
            <a:fillRect/>
          </a:stretch>
        </p:blipFill>
        <p:spPr>
          <a:xfrm>
            <a:off x="8372474" y="5095881"/>
            <a:ext cx="2478461" cy="1690780"/>
          </a:xfrm>
          <a:prstGeom prst="rect">
            <a:avLst/>
          </a:prstGeom>
        </p:spPr>
      </p:pic>
      <p:pic>
        <p:nvPicPr>
          <p:cNvPr id="13" name="Picture 12">
            <a:extLst>
              <a:ext uri="{FF2B5EF4-FFF2-40B4-BE49-F238E27FC236}">
                <a16:creationId xmlns:a16="http://schemas.microsoft.com/office/drawing/2014/main" id="{8947EAB8-655F-4E14-8304-A64565D5F700}"/>
              </a:ext>
            </a:extLst>
          </p:cNvPr>
          <p:cNvPicPr>
            <a:picLocks noChangeAspect="1"/>
          </p:cNvPicPr>
          <p:nvPr/>
        </p:nvPicPr>
        <p:blipFill>
          <a:blip r:embed="rId3"/>
          <a:stretch>
            <a:fillRect/>
          </a:stretch>
        </p:blipFill>
        <p:spPr>
          <a:xfrm>
            <a:off x="4976622" y="2954010"/>
            <a:ext cx="2478461" cy="1690781"/>
          </a:xfrm>
          <a:prstGeom prst="rect">
            <a:avLst/>
          </a:prstGeom>
        </p:spPr>
      </p:pic>
      <p:pic>
        <p:nvPicPr>
          <p:cNvPr id="6" name="Picture 5">
            <a:extLst>
              <a:ext uri="{FF2B5EF4-FFF2-40B4-BE49-F238E27FC236}">
                <a16:creationId xmlns:a16="http://schemas.microsoft.com/office/drawing/2014/main" id="{EC579FC7-9B8F-465C-B793-C5A8518B06FA}"/>
              </a:ext>
            </a:extLst>
          </p:cNvPr>
          <p:cNvPicPr>
            <a:picLocks noChangeAspect="1"/>
          </p:cNvPicPr>
          <p:nvPr/>
        </p:nvPicPr>
        <p:blipFill>
          <a:blip r:embed="rId4"/>
          <a:stretch>
            <a:fillRect/>
          </a:stretch>
        </p:blipFill>
        <p:spPr>
          <a:xfrm>
            <a:off x="1899062" y="898325"/>
            <a:ext cx="2410203" cy="1716191"/>
          </a:xfrm>
          <a:prstGeom prst="rect">
            <a:avLst/>
          </a:prstGeom>
        </p:spPr>
      </p:pic>
      <p:sp>
        <p:nvSpPr>
          <p:cNvPr id="3" name="Rectangle 2">
            <a:extLst>
              <a:ext uri="{FF2B5EF4-FFF2-40B4-BE49-F238E27FC236}">
                <a16:creationId xmlns:a16="http://schemas.microsoft.com/office/drawing/2014/main" id="{6D0701BF-75D6-41AC-BFD9-BA3F6603BA88}"/>
              </a:ext>
            </a:extLst>
          </p:cNvPr>
          <p:cNvSpPr/>
          <p:nvPr/>
        </p:nvSpPr>
        <p:spPr>
          <a:xfrm>
            <a:off x="1385687" y="790852"/>
            <a:ext cx="5983671" cy="1569660"/>
          </a:xfrm>
          <a:prstGeom prst="rect">
            <a:avLst/>
          </a:prstGeom>
          <a:noFill/>
          <a:effectLst>
            <a:outerShdw blurRad="50800" dist="50800" dir="5400000" algn="ctr" rotWithShape="0">
              <a:srgbClr val="7030A0"/>
            </a:outerShdw>
          </a:effectLst>
          <a:scene3d>
            <a:camera prst="orthographicFront"/>
            <a:lightRig rig="threePt" dir="t"/>
          </a:scene3d>
          <a:sp3d>
            <a:bevelT prst="angle"/>
          </a:sp3d>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WELCOME</a:t>
            </a:r>
          </a:p>
        </p:txBody>
      </p:sp>
      <p:sp>
        <p:nvSpPr>
          <p:cNvPr id="9" name="Rectangle 8">
            <a:extLst>
              <a:ext uri="{FF2B5EF4-FFF2-40B4-BE49-F238E27FC236}">
                <a16:creationId xmlns:a16="http://schemas.microsoft.com/office/drawing/2014/main" id="{395260E8-8C23-4F50-8D4B-5AE1B283A325}"/>
              </a:ext>
            </a:extLst>
          </p:cNvPr>
          <p:cNvSpPr/>
          <p:nvPr/>
        </p:nvSpPr>
        <p:spPr>
          <a:xfrm>
            <a:off x="3189889" y="3075131"/>
            <a:ext cx="5983671" cy="1569660"/>
          </a:xfrm>
          <a:prstGeom prst="rect">
            <a:avLst/>
          </a:prstGeom>
          <a:noFill/>
          <a:effectLst>
            <a:outerShdw blurRad="50800" dist="50800" dir="5400000" algn="ctr" rotWithShape="0">
              <a:srgbClr val="7030A0"/>
            </a:outerShdw>
          </a:effectLst>
          <a:scene3d>
            <a:camera prst="orthographicFront"/>
            <a:lightRig rig="threePt" dir="t"/>
          </a:scene3d>
          <a:sp3d>
            <a:bevelT prst="angle"/>
          </a:sp3d>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WELCOME</a:t>
            </a:r>
          </a:p>
        </p:txBody>
      </p:sp>
      <p:sp>
        <p:nvSpPr>
          <p:cNvPr id="10" name="Rectangle 9">
            <a:extLst>
              <a:ext uri="{FF2B5EF4-FFF2-40B4-BE49-F238E27FC236}">
                <a16:creationId xmlns:a16="http://schemas.microsoft.com/office/drawing/2014/main" id="{B1F07A03-56DF-4495-963B-FB7907CCC1B7}"/>
              </a:ext>
            </a:extLst>
          </p:cNvPr>
          <p:cNvSpPr/>
          <p:nvPr/>
        </p:nvSpPr>
        <p:spPr>
          <a:xfrm>
            <a:off x="5380639" y="5095881"/>
            <a:ext cx="5983671" cy="1569660"/>
          </a:xfrm>
          <a:prstGeom prst="rect">
            <a:avLst/>
          </a:prstGeom>
          <a:noFill/>
          <a:effectLst>
            <a:outerShdw blurRad="50800" dist="50800" dir="5400000" algn="ctr" rotWithShape="0">
              <a:srgbClr val="7030A0"/>
            </a:outerShdw>
          </a:effectLst>
          <a:scene3d>
            <a:camera prst="orthographicFront"/>
            <a:lightRig rig="threePt" dir="t"/>
          </a:scene3d>
          <a:sp3d>
            <a:bevelT prst="angle"/>
          </a:sp3d>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WELCOME</a:t>
            </a:r>
          </a:p>
        </p:txBody>
      </p:sp>
    </p:spTree>
    <p:extLst>
      <p:ext uri="{BB962C8B-B14F-4D97-AF65-F5344CB8AC3E}">
        <p14:creationId xmlns:p14="http://schemas.microsoft.com/office/powerpoint/2010/main" val="3970783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00BD-22EC-418C-8670-0C938DB9E39D}"/>
              </a:ext>
            </a:extLst>
          </p:cNvPr>
          <p:cNvSpPr>
            <a:spLocks noGrp="1"/>
          </p:cNvSpPr>
          <p:nvPr>
            <p:ph type="title"/>
          </p:nvPr>
        </p:nvSpPr>
        <p:spPr>
          <a:xfrm>
            <a:off x="878502" y="2977896"/>
            <a:ext cx="8596668" cy="1320800"/>
          </a:xfrm>
        </p:spPr>
        <p:txBody>
          <a:bodyPr/>
          <a:lstStyle/>
          <a:p>
            <a:pPr>
              <a:lnSpc>
                <a:spcPct val="200000"/>
              </a:lnSpc>
            </a:pPr>
            <a:r>
              <a:rPr lang="en-US" dirty="0">
                <a:solidFill>
                  <a:srgbClr val="0070C0"/>
                </a:solidFill>
              </a:rPr>
              <a:t>Clarifications and Questions??????</a:t>
            </a:r>
          </a:p>
        </p:txBody>
      </p:sp>
    </p:spTree>
    <p:extLst>
      <p:ext uri="{BB962C8B-B14F-4D97-AF65-F5344CB8AC3E}">
        <p14:creationId xmlns:p14="http://schemas.microsoft.com/office/powerpoint/2010/main" val="349428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D730-269B-4D71-BE81-2A18961509E1}"/>
              </a:ext>
            </a:extLst>
          </p:cNvPr>
          <p:cNvSpPr>
            <a:spLocks noGrp="1"/>
          </p:cNvSpPr>
          <p:nvPr>
            <p:ph type="title"/>
          </p:nvPr>
        </p:nvSpPr>
        <p:spPr>
          <a:xfrm>
            <a:off x="768774" y="2859024"/>
            <a:ext cx="8596668" cy="1320800"/>
          </a:xfrm>
        </p:spPr>
        <p:txBody>
          <a:bodyPr/>
          <a:lstStyle/>
          <a:p>
            <a:pPr>
              <a:lnSpc>
                <a:spcPct val="200000"/>
              </a:lnSpc>
            </a:pPr>
            <a:r>
              <a:rPr lang="en-US" dirty="0">
                <a:solidFill>
                  <a:srgbClr val="0070C0"/>
                </a:solidFill>
              </a:rPr>
              <a:t>Thank You All!!!!!!!</a:t>
            </a:r>
          </a:p>
        </p:txBody>
      </p:sp>
    </p:spTree>
    <p:extLst>
      <p:ext uri="{BB962C8B-B14F-4D97-AF65-F5344CB8AC3E}">
        <p14:creationId xmlns:p14="http://schemas.microsoft.com/office/powerpoint/2010/main" val="27864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6F77-9A4D-46B4-BF15-E2A72DB50E5D}"/>
              </a:ext>
            </a:extLst>
          </p:cNvPr>
          <p:cNvSpPr>
            <a:spLocks noGrp="1"/>
          </p:cNvSpPr>
          <p:nvPr>
            <p:ph type="title"/>
          </p:nvPr>
        </p:nvSpPr>
        <p:spPr/>
        <p:txBody>
          <a:bodyPr/>
          <a:lstStyle/>
          <a:p>
            <a:r>
              <a:rPr lang="en-US" dirty="0"/>
              <a:t>Agenda</a:t>
            </a:r>
          </a:p>
        </p:txBody>
      </p:sp>
      <p:sp>
        <p:nvSpPr>
          <p:cNvPr id="7" name="Rectangle 4">
            <a:extLst>
              <a:ext uri="{FF2B5EF4-FFF2-40B4-BE49-F238E27FC236}">
                <a16:creationId xmlns:a16="http://schemas.microsoft.com/office/drawing/2014/main" id="{DF4748A3-1223-427E-8B77-DF58A55AC87A}"/>
              </a:ext>
            </a:extLst>
          </p:cNvPr>
          <p:cNvSpPr>
            <a:spLocks noChangeArrowheads="1"/>
          </p:cNvSpPr>
          <p:nvPr/>
        </p:nvSpPr>
        <p:spPr bwMode="auto">
          <a:xfrm>
            <a:off x="677334" y="1596421"/>
            <a:ext cx="8910802" cy="465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lang="en-US" altLang="en-US" sz="2000" dirty="0">
                <a:latin typeface="Arial" panose="020B0604020202020204" pitchFamily="34" charset="0"/>
                <a:ea typeface="Times New Roman" panose="02020603050405020304" pitchFamily="18" charset="0"/>
              </a:rPr>
              <a:t>  The Meadows at Topsfield Mission Statement</a:t>
            </a:r>
          </a:p>
          <a:p>
            <a:pPr lvl="0" defTabSz="914400" eaLnBrk="0" fontAlgn="base" hangingPunct="0">
              <a:lnSpc>
                <a:spcPct val="150000"/>
              </a:lnSpc>
              <a:spcBef>
                <a:spcPct val="0"/>
              </a:spcBef>
              <a:spcAft>
                <a:spcPct val="0"/>
              </a:spcAft>
              <a:buFontTx/>
              <a:buChar char="•"/>
            </a:pPr>
            <a:r>
              <a:rPr lang="en-US" altLang="en-US" sz="2000" dirty="0">
                <a:latin typeface="Arial" panose="020B0604020202020204" pitchFamily="34" charset="0"/>
                <a:ea typeface="Times New Roman" panose="02020603050405020304" pitchFamily="18" charset="0"/>
              </a:rPr>
              <a:t>  Trustee Appointment Terms</a:t>
            </a:r>
            <a:endParaRPr lang="en-US" altLang="en-US" sz="2000" dirty="0">
              <a:latin typeface="Arial" panose="020B0604020202020204" pitchFamily="34" charset="0"/>
              <a:ea typeface="Calibri" panose="020F0502020204030204" pitchFamily="34" charset="0"/>
            </a:endParaRPr>
          </a:p>
          <a:p>
            <a:pPr lvl="0" defTabSz="914400" eaLnBrk="0" fontAlgn="base" hangingPunct="0">
              <a:lnSpc>
                <a:spcPct val="150000"/>
              </a:lnSpc>
              <a:spcBef>
                <a:spcPct val="0"/>
              </a:spcBef>
              <a:spcAft>
                <a:spcPct val="0"/>
              </a:spcAft>
              <a:buFontTx/>
              <a:buChar char="•"/>
            </a:pPr>
            <a:r>
              <a:rPr lang="en-US" altLang="en-US" sz="2000" dirty="0">
                <a:latin typeface="Arial" panose="020B0604020202020204" pitchFamily="34" charset="0"/>
                <a:ea typeface="Times New Roman" panose="02020603050405020304" pitchFamily="18" charset="0"/>
              </a:rPr>
              <a:t>  Website</a:t>
            </a:r>
          </a:p>
          <a:p>
            <a:pPr defTabSz="914400" eaLnBrk="0" fontAlgn="base" hangingPunct="0">
              <a:lnSpc>
                <a:spcPct val="150000"/>
              </a:lnSpc>
              <a:spcBef>
                <a:spcPct val="0"/>
              </a:spcBef>
              <a:spcAft>
                <a:spcPct val="0"/>
              </a:spcAft>
              <a:buFontTx/>
              <a:buChar char="•"/>
            </a:pPr>
            <a:r>
              <a:rPr lang="en-US" altLang="en-US" sz="2000" dirty="0">
                <a:latin typeface="Arial" panose="020B0604020202020204" pitchFamily="34" charset="0"/>
                <a:ea typeface="Times New Roman" panose="02020603050405020304" pitchFamily="18" charset="0"/>
              </a:rPr>
              <a:t>  Maintenance Report</a:t>
            </a:r>
          </a:p>
          <a:p>
            <a:pPr defTabSz="914400" eaLnBrk="0" fontAlgn="base" hangingPunct="0">
              <a:lnSpc>
                <a:spcPct val="150000"/>
              </a:lnSpc>
              <a:spcBef>
                <a:spcPct val="0"/>
              </a:spcBef>
              <a:spcAft>
                <a:spcPct val="0"/>
              </a:spcAft>
              <a:buFontTx/>
              <a:buChar char="•"/>
            </a:pPr>
            <a:r>
              <a:rPr lang="en-US" altLang="en-US" sz="2000" dirty="0">
                <a:latin typeface="Arial" panose="020B0604020202020204" pitchFamily="34" charset="0"/>
                <a:ea typeface="Times New Roman" panose="02020603050405020304" pitchFamily="18" charset="0"/>
              </a:rPr>
              <a:t>  Landscape Report</a:t>
            </a:r>
          </a:p>
          <a:p>
            <a:pPr defTabSz="914400" eaLnBrk="0" fontAlgn="base" hangingPunct="0">
              <a:lnSpc>
                <a:spcPct val="150000"/>
              </a:lnSpc>
              <a:spcBef>
                <a:spcPct val="0"/>
              </a:spcBef>
              <a:spcAft>
                <a:spcPct val="0"/>
              </a:spcAft>
              <a:buFontTx/>
              <a:buChar char="•"/>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rPr>
              <a:t>  HOA R</a:t>
            </a:r>
            <a:r>
              <a:rPr lang="en-US" altLang="en-US" sz="2000" dirty="0">
                <a:latin typeface="Arial" panose="020B0604020202020204" pitchFamily="34" charset="0"/>
                <a:ea typeface="Times New Roman" panose="02020603050405020304" pitchFamily="18" charset="0"/>
              </a:rPr>
              <a:t>eminder - Thank You</a:t>
            </a:r>
            <a:endParaRPr kumimoji="0" lang="en-US" altLang="en-US" sz="2000" b="0" i="0" u="none" strike="noStrike" cap="none" normalizeH="0" baseline="0" dirty="0">
              <a:ln>
                <a:noFill/>
              </a:ln>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rPr>
              <a:t>  State of the Association (Current Financials and </a:t>
            </a:r>
            <a:r>
              <a:rPr lang="en-US" altLang="en-US" sz="2000" dirty="0">
                <a:latin typeface="Arial" panose="020B0604020202020204" pitchFamily="34" charset="0"/>
                <a:ea typeface="Times New Roman" panose="02020603050405020304" pitchFamily="18" charset="0"/>
              </a:rPr>
              <a:t>T</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rPr>
              <a:t>rending)</a:t>
            </a:r>
            <a:endParaRPr kumimoji="0" lang="en-US" altLang="en-US" sz="2000" b="0" i="0" u="none" strike="noStrike" cap="none" normalizeH="0" baseline="0" dirty="0">
              <a:ln>
                <a:noFill/>
              </a:ln>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rPr>
              <a:t>  New Automated HOA Payment Process</a:t>
            </a:r>
            <a:endParaRPr kumimoji="0" lang="en-US" altLang="en-US" sz="2000" b="0" i="0" u="none" strike="noStrike" cap="none" normalizeH="0" baseline="0" dirty="0">
              <a:ln>
                <a:noFill/>
              </a:ln>
              <a:effectLst/>
              <a:latin typeface="Arial" panose="020B0604020202020204" pitchFamily="34" charset="0"/>
              <a:ea typeface="Calibri" panose="020F0502020204030204" pitchFamily="34" charset="0"/>
            </a:endParaRPr>
          </a:p>
          <a:p>
            <a:pPr lvl="0" defTabSz="914400" eaLnBrk="0" fontAlgn="base" hangingPunct="0">
              <a:lnSpc>
                <a:spcPct val="150000"/>
              </a:lnSpc>
              <a:spcBef>
                <a:spcPct val="0"/>
              </a:spcBef>
              <a:spcAft>
                <a:spcPct val="0"/>
              </a:spcAft>
              <a:buFontTx/>
              <a:buChar char="•"/>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rPr>
              <a:t>  </a:t>
            </a:r>
            <a:r>
              <a:rPr lang="en-US" altLang="en-US" sz="2000" dirty="0">
                <a:latin typeface="Arial" panose="020B0604020202020204" pitchFamily="34" charset="0"/>
                <a:ea typeface="Times New Roman" panose="02020603050405020304" pitchFamily="18" charset="0"/>
              </a:rPr>
              <a:t>Looking Ahead</a:t>
            </a:r>
            <a:endParaRPr kumimoji="0" lang="en-US" altLang="en-US" sz="2000" b="0" i="0" u="none" strike="noStrike" cap="none" normalizeH="0" baseline="0" dirty="0">
              <a:ln>
                <a:noFill/>
              </a:ln>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rPr>
              <a:t>  </a:t>
            </a:r>
            <a:r>
              <a:rPr lang="en-US" altLang="en-US" sz="2000" dirty="0">
                <a:latin typeface="Arial" panose="020B0604020202020204" pitchFamily="34" charset="0"/>
                <a:ea typeface="Times New Roman" panose="02020603050405020304" pitchFamily="18" charset="0"/>
              </a:rPr>
              <a:t>Clarifications and Questions</a:t>
            </a:r>
            <a:endParaRPr lang="en-US" altLang="en-US" sz="2000" dirty="0">
              <a:solidFill>
                <a:schemeClr val="tx1">
                  <a:lumMod val="65000"/>
                  <a:lumOff val="35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6187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8B35-63A5-4F05-8190-65B14D73E48D}"/>
              </a:ext>
            </a:extLst>
          </p:cNvPr>
          <p:cNvSpPr>
            <a:spLocks noGrp="1"/>
          </p:cNvSpPr>
          <p:nvPr>
            <p:ph type="title"/>
          </p:nvPr>
        </p:nvSpPr>
        <p:spPr/>
        <p:txBody>
          <a:bodyPr/>
          <a:lstStyle/>
          <a:p>
            <a:r>
              <a:rPr lang="en-US" dirty="0"/>
              <a:t>OUR MISSION - OUR BOARD</a:t>
            </a:r>
          </a:p>
        </p:txBody>
      </p:sp>
      <p:sp>
        <p:nvSpPr>
          <p:cNvPr id="3" name="Text Placeholder 2">
            <a:extLst>
              <a:ext uri="{FF2B5EF4-FFF2-40B4-BE49-F238E27FC236}">
                <a16:creationId xmlns:a16="http://schemas.microsoft.com/office/drawing/2014/main" id="{B5683A33-B054-44CC-8631-C1F8438528CF}"/>
              </a:ext>
            </a:extLst>
          </p:cNvPr>
          <p:cNvSpPr>
            <a:spLocks noGrp="1"/>
          </p:cNvSpPr>
          <p:nvPr>
            <p:ph type="body" idx="1"/>
          </p:nvPr>
        </p:nvSpPr>
        <p:spPr/>
        <p:txBody>
          <a:bodyPr/>
          <a:lstStyle/>
          <a:p>
            <a:r>
              <a:rPr lang="en-US" dirty="0"/>
              <a:t>Sandy Guido</a:t>
            </a:r>
          </a:p>
        </p:txBody>
      </p:sp>
    </p:spTree>
    <p:extLst>
      <p:ext uri="{BB962C8B-B14F-4D97-AF65-F5344CB8AC3E}">
        <p14:creationId xmlns:p14="http://schemas.microsoft.com/office/powerpoint/2010/main" val="271775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6F77-9A4D-46B4-BF15-E2A72DB50E5D}"/>
              </a:ext>
            </a:extLst>
          </p:cNvPr>
          <p:cNvSpPr>
            <a:spLocks noGrp="1"/>
          </p:cNvSpPr>
          <p:nvPr>
            <p:ph type="title"/>
          </p:nvPr>
        </p:nvSpPr>
        <p:spPr/>
        <p:txBody>
          <a:bodyPr/>
          <a:lstStyle/>
          <a:p>
            <a:r>
              <a:rPr lang="en-US" dirty="0"/>
              <a:t>Mission Statement</a:t>
            </a:r>
          </a:p>
        </p:txBody>
      </p:sp>
      <p:sp>
        <p:nvSpPr>
          <p:cNvPr id="4" name="TextBox 3">
            <a:extLst>
              <a:ext uri="{FF2B5EF4-FFF2-40B4-BE49-F238E27FC236}">
                <a16:creationId xmlns:a16="http://schemas.microsoft.com/office/drawing/2014/main" id="{A85B61A4-AC2F-4C07-8B0D-BAD487F1A3FE}"/>
              </a:ext>
            </a:extLst>
          </p:cNvPr>
          <p:cNvSpPr txBox="1"/>
          <p:nvPr/>
        </p:nvSpPr>
        <p:spPr>
          <a:xfrm>
            <a:off x="677334" y="1422400"/>
            <a:ext cx="10455264" cy="5355312"/>
          </a:xfrm>
          <a:prstGeom prst="rect">
            <a:avLst/>
          </a:prstGeom>
          <a:noFill/>
        </p:spPr>
        <p:txBody>
          <a:bodyPr wrap="square" rtlCol="0">
            <a:spAutoFit/>
          </a:bodyPr>
          <a:lstStyle/>
          <a:p>
            <a:r>
              <a:rPr lang="en-US" b="1" u="sng" dirty="0"/>
              <a:t>Vision Statement:</a:t>
            </a:r>
            <a:endParaRPr lang="en-US" dirty="0"/>
          </a:p>
          <a:p>
            <a:r>
              <a:rPr lang="en-US" dirty="0"/>
              <a:t>To Create and Foster Excellence in Community, Environment and Quality of Life </a:t>
            </a:r>
          </a:p>
          <a:p>
            <a:r>
              <a:rPr lang="en-US" dirty="0"/>
              <a:t> </a:t>
            </a:r>
          </a:p>
          <a:p>
            <a:r>
              <a:rPr lang="en-US" b="1" u="sng" dirty="0"/>
              <a:t>Values:</a:t>
            </a:r>
            <a:endParaRPr lang="en-US" dirty="0"/>
          </a:p>
          <a:p>
            <a:r>
              <a:rPr lang="en-US" dirty="0"/>
              <a:t>We value integrity, fairness, and respect for all  </a:t>
            </a:r>
          </a:p>
          <a:p>
            <a:r>
              <a:rPr lang="en-US" dirty="0"/>
              <a:t>We value transparency </a:t>
            </a:r>
          </a:p>
          <a:p>
            <a:r>
              <a:rPr lang="en-US" dirty="0"/>
              <a:t>We value community input and volunteerism  </a:t>
            </a:r>
          </a:p>
          <a:p>
            <a:r>
              <a:rPr lang="en-US" dirty="0"/>
              <a:t> </a:t>
            </a:r>
          </a:p>
          <a:p>
            <a:r>
              <a:rPr lang="en-US" b="1" u="sng" dirty="0"/>
              <a:t>Mission</a:t>
            </a:r>
            <a:r>
              <a:rPr lang="en-US" dirty="0"/>
              <a:t>:</a:t>
            </a:r>
          </a:p>
          <a:p>
            <a:r>
              <a:rPr lang="en-US" dirty="0"/>
              <a:t>Our mission is to enhance and preserve the quality of life and sense of community through effective and efficient management of the Association, to consistently enforce rules and covenants to preserve property values, and to support initiatives and capital improvements that benefit the greater good of the community</a:t>
            </a:r>
          </a:p>
          <a:p>
            <a:r>
              <a:rPr lang="en-US" dirty="0"/>
              <a:t> </a:t>
            </a:r>
          </a:p>
          <a:p>
            <a:r>
              <a:rPr lang="en-US" b="1" u="sng" dirty="0"/>
              <a:t>Strategic Planning:</a:t>
            </a:r>
            <a:r>
              <a:rPr lang="en-US" b="1" dirty="0"/>
              <a:t> </a:t>
            </a:r>
            <a:endParaRPr lang="en-US" dirty="0"/>
          </a:p>
          <a:p>
            <a:r>
              <a:rPr lang="en-US" dirty="0"/>
              <a:t>We believe that efficient allocation of scarce resources requires a strategic plan to be developed on an annual basis before the budgeting process  </a:t>
            </a:r>
          </a:p>
          <a:p>
            <a:r>
              <a:rPr lang="en-US" dirty="0"/>
              <a:t>Spending priorities should align with the long- and short-term strategic goals of the community</a:t>
            </a:r>
          </a:p>
          <a:p>
            <a:r>
              <a:rPr lang="en-US" dirty="0"/>
              <a:t>Homeowners are encouraged to be a part of the strategic planning process   </a:t>
            </a:r>
          </a:p>
        </p:txBody>
      </p:sp>
      <p:sp>
        <p:nvSpPr>
          <p:cNvPr id="5" name="Title 1">
            <a:extLst>
              <a:ext uri="{FF2B5EF4-FFF2-40B4-BE49-F238E27FC236}">
                <a16:creationId xmlns:a16="http://schemas.microsoft.com/office/drawing/2014/main" id="{8E7239CA-C83E-40EE-8B38-DF4E51FC4143}"/>
              </a:ext>
            </a:extLst>
          </p:cNvPr>
          <p:cNvSpPr txBox="1">
            <a:spLocks/>
          </p:cNvSpPr>
          <p:nvPr/>
        </p:nvSpPr>
        <p:spPr>
          <a:xfrm>
            <a:off x="829734" y="7620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40654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ABC8-4D8B-40A2-8740-B9B6695395EE}"/>
              </a:ext>
            </a:extLst>
          </p:cNvPr>
          <p:cNvSpPr>
            <a:spLocks noGrp="1"/>
          </p:cNvSpPr>
          <p:nvPr>
            <p:ph type="title"/>
          </p:nvPr>
        </p:nvSpPr>
        <p:spPr>
          <a:xfrm>
            <a:off x="677334" y="609600"/>
            <a:ext cx="9399354" cy="1320800"/>
          </a:xfrm>
        </p:spPr>
        <p:txBody>
          <a:bodyPr/>
          <a:lstStyle/>
          <a:p>
            <a:r>
              <a:rPr lang="en-US" dirty="0"/>
              <a:t>Trustee Terms</a:t>
            </a:r>
          </a:p>
        </p:txBody>
      </p:sp>
      <p:sp>
        <p:nvSpPr>
          <p:cNvPr id="6" name="Title 1">
            <a:extLst>
              <a:ext uri="{FF2B5EF4-FFF2-40B4-BE49-F238E27FC236}">
                <a16:creationId xmlns:a16="http://schemas.microsoft.com/office/drawing/2014/main" id="{33BDB37B-3D53-460C-9325-B18F51A71A6C}"/>
              </a:ext>
            </a:extLst>
          </p:cNvPr>
          <p:cNvSpPr txBox="1">
            <a:spLocks/>
          </p:cNvSpPr>
          <p:nvPr/>
        </p:nvSpPr>
        <p:spPr>
          <a:xfrm>
            <a:off x="753534" y="1534881"/>
            <a:ext cx="10837333" cy="532311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Trustee Appointed Terms……………………………</a:t>
            </a:r>
          </a:p>
          <a:p>
            <a:endParaRPr lang="en-US" sz="2000" dirty="0">
              <a:solidFill>
                <a:schemeClr val="tx1"/>
              </a:solidFill>
            </a:endParaRPr>
          </a:p>
          <a:p>
            <a:r>
              <a:rPr lang="en-US" sz="2000" dirty="0">
                <a:solidFill>
                  <a:schemeClr val="tx1"/>
                </a:solidFill>
              </a:rPr>
              <a:t>One seat is expiring December 31 of this year.  We are asking neighbors to consider running for that replacement seat.  Term will start January 1, 2020.</a:t>
            </a:r>
          </a:p>
          <a:p>
            <a:endParaRPr lang="en-US" sz="2000" dirty="0">
              <a:solidFill>
                <a:schemeClr val="tx1"/>
              </a:solidFill>
            </a:endParaRPr>
          </a:p>
          <a:p>
            <a:endParaRPr lang="en-US" sz="2000" dirty="0">
              <a:solidFill>
                <a:schemeClr val="tx1"/>
              </a:solidFill>
            </a:endParaRPr>
          </a:p>
          <a:p>
            <a:r>
              <a:rPr lang="en-US" sz="2000" dirty="0">
                <a:solidFill>
                  <a:schemeClr val="tx1"/>
                </a:solidFill>
              </a:rPr>
              <a:t>The Community has voted Trustees in for 2-year terms.  Our By-laws mandate 3-year terms.</a:t>
            </a:r>
          </a:p>
          <a:p>
            <a:endParaRPr lang="en-US" sz="2000" dirty="0">
              <a:solidFill>
                <a:schemeClr val="tx1"/>
              </a:solidFill>
            </a:endParaRPr>
          </a:p>
          <a:p>
            <a:r>
              <a:rPr lang="en-US" sz="2000" dirty="0">
                <a:solidFill>
                  <a:schemeClr val="tx1"/>
                </a:solidFill>
              </a:rPr>
              <a:t>	Option 1:  Current Trustees have agreed to serve 3 years with community approval</a:t>
            </a:r>
          </a:p>
          <a:p>
            <a:r>
              <a:rPr lang="en-US" sz="2000" dirty="0">
                <a:solidFill>
                  <a:schemeClr val="tx1"/>
                </a:solidFill>
              </a:rPr>
              <a:t>	Option 2:  Modify the By-laws to allow for 2-year terms</a:t>
            </a:r>
          </a:p>
          <a:p>
            <a:endParaRPr lang="en-US" sz="2000" dirty="0">
              <a:solidFill>
                <a:schemeClr val="tx1"/>
              </a:solidFill>
            </a:endParaRPr>
          </a:p>
          <a:p>
            <a:r>
              <a:rPr lang="en-US" sz="2000" b="1" dirty="0">
                <a:solidFill>
                  <a:srgbClr val="C00000"/>
                </a:solidFill>
              </a:rPr>
              <a:t>Note:  We will add an item to the November election ballot seeking community approval to expand the current Trustees’ terms to 3 years.</a:t>
            </a:r>
            <a:endParaRPr lang="en-US" sz="2000" dirty="0">
              <a:solidFill>
                <a:schemeClr val="tx1"/>
              </a:solidFill>
            </a:endParaRPr>
          </a:p>
        </p:txBody>
      </p:sp>
    </p:spTree>
    <p:extLst>
      <p:ext uri="{BB962C8B-B14F-4D97-AF65-F5344CB8AC3E}">
        <p14:creationId xmlns:p14="http://schemas.microsoft.com/office/powerpoint/2010/main" val="30075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517E-48E8-474E-989D-77611EA08E32}"/>
              </a:ext>
            </a:extLst>
          </p:cNvPr>
          <p:cNvSpPr>
            <a:spLocks noGrp="1"/>
          </p:cNvSpPr>
          <p:nvPr>
            <p:ph type="title"/>
          </p:nvPr>
        </p:nvSpPr>
        <p:spPr>
          <a:xfrm>
            <a:off x="677334" y="609600"/>
            <a:ext cx="9304865" cy="3403600"/>
          </a:xfrm>
        </p:spPr>
        <p:txBody>
          <a:bodyPr/>
          <a:lstStyle/>
          <a:p>
            <a:r>
              <a:rPr lang="en-US" dirty="0"/>
              <a:t>The Meadows At Topsfield Website</a:t>
            </a:r>
            <a:br>
              <a:rPr lang="en-US" dirty="0"/>
            </a:br>
            <a:r>
              <a:rPr lang="en-US" dirty="0"/>
              <a:t>Communication Opportunity</a:t>
            </a:r>
          </a:p>
        </p:txBody>
      </p:sp>
      <p:sp>
        <p:nvSpPr>
          <p:cNvPr id="3" name="Text Placeholder 2">
            <a:extLst>
              <a:ext uri="{FF2B5EF4-FFF2-40B4-BE49-F238E27FC236}">
                <a16:creationId xmlns:a16="http://schemas.microsoft.com/office/drawing/2014/main" id="{C5A030DD-163E-4430-95BA-5841E6217AE5}"/>
              </a:ext>
            </a:extLst>
          </p:cNvPr>
          <p:cNvSpPr>
            <a:spLocks noGrp="1"/>
          </p:cNvSpPr>
          <p:nvPr>
            <p:ph type="body" idx="1"/>
          </p:nvPr>
        </p:nvSpPr>
        <p:spPr/>
        <p:txBody>
          <a:bodyPr>
            <a:normAutofit/>
          </a:bodyPr>
          <a:lstStyle/>
          <a:p>
            <a:r>
              <a:rPr lang="en-US" sz="2000" dirty="0"/>
              <a:t>Thank You Lucy Power</a:t>
            </a:r>
          </a:p>
        </p:txBody>
      </p:sp>
    </p:spTree>
    <p:extLst>
      <p:ext uri="{BB962C8B-B14F-4D97-AF65-F5344CB8AC3E}">
        <p14:creationId xmlns:p14="http://schemas.microsoft.com/office/powerpoint/2010/main" val="147747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CE8B-B6C5-41E1-8AE1-75DE75844456}"/>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The Meadows at Topsfield Website</a:t>
            </a:r>
            <a:endParaRPr lang="en-US" dirty="0"/>
          </a:p>
        </p:txBody>
      </p:sp>
      <p:pic>
        <p:nvPicPr>
          <p:cNvPr id="3" name="Picture 2">
            <a:extLst>
              <a:ext uri="{FF2B5EF4-FFF2-40B4-BE49-F238E27FC236}">
                <a16:creationId xmlns:a16="http://schemas.microsoft.com/office/drawing/2014/main" id="{F1735123-B217-4C4B-A358-05CD5C9104B3}"/>
              </a:ext>
            </a:extLst>
          </p:cNvPr>
          <p:cNvPicPr>
            <a:picLocks noChangeAspect="1"/>
          </p:cNvPicPr>
          <p:nvPr/>
        </p:nvPicPr>
        <p:blipFill>
          <a:blip r:embed="rId2"/>
          <a:stretch>
            <a:fillRect/>
          </a:stretch>
        </p:blipFill>
        <p:spPr>
          <a:xfrm>
            <a:off x="485850" y="1536034"/>
            <a:ext cx="2616396" cy="1892966"/>
          </a:xfrm>
          <a:prstGeom prst="rect">
            <a:avLst/>
          </a:prstGeom>
        </p:spPr>
      </p:pic>
      <p:pic>
        <p:nvPicPr>
          <p:cNvPr id="4" name="Picture 3">
            <a:extLst>
              <a:ext uri="{FF2B5EF4-FFF2-40B4-BE49-F238E27FC236}">
                <a16:creationId xmlns:a16="http://schemas.microsoft.com/office/drawing/2014/main" id="{E9C39057-47B6-45F1-8802-16DB6BF77C74}"/>
              </a:ext>
            </a:extLst>
          </p:cNvPr>
          <p:cNvPicPr>
            <a:picLocks noChangeAspect="1"/>
          </p:cNvPicPr>
          <p:nvPr/>
        </p:nvPicPr>
        <p:blipFill>
          <a:blip r:embed="rId3"/>
          <a:stretch>
            <a:fillRect/>
          </a:stretch>
        </p:blipFill>
        <p:spPr>
          <a:xfrm>
            <a:off x="9589305" y="882983"/>
            <a:ext cx="2419152" cy="1832256"/>
          </a:xfrm>
          <a:prstGeom prst="rect">
            <a:avLst/>
          </a:prstGeom>
        </p:spPr>
      </p:pic>
      <p:pic>
        <p:nvPicPr>
          <p:cNvPr id="6" name="Picture 5">
            <a:extLst>
              <a:ext uri="{FF2B5EF4-FFF2-40B4-BE49-F238E27FC236}">
                <a16:creationId xmlns:a16="http://schemas.microsoft.com/office/drawing/2014/main" id="{91615D52-CE12-4769-BE76-67E4DF3A7733}"/>
              </a:ext>
            </a:extLst>
          </p:cNvPr>
          <p:cNvPicPr>
            <a:picLocks noChangeAspect="1"/>
          </p:cNvPicPr>
          <p:nvPr/>
        </p:nvPicPr>
        <p:blipFill>
          <a:blip r:embed="rId4"/>
          <a:stretch>
            <a:fillRect/>
          </a:stretch>
        </p:blipFill>
        <p:spPr>
          <a:xfrm>
            <a:off x="6891277" y="1359435"/>
            <a:ext cx="2198476" cy="2121334"/>
          </a:xfrm>
          <a:prstGeom prst="rect">
            <a:avLst/>
          </a:prstGeom>
        </p:spPr>
      </p:pic>
      <p:pic>
        <p:nvPicPr>
          <p:cNvPr id="8" name="Picture 7">
            <a:extLst>
              <a:ext uri="{FF2B5EF4-FFF2-40B4-BE49-F238E27FC236}">
                <a16:creationId xmlns:a16="http://schemas.microsoft.com/office/drawing/2014/main" id="{507F479C-2295-4DF9-94AA-17FBE546D3CD}"/>
              </a:ext>
            </a:extLst>
          </p:cNvPr>
          <p:cNvPicPr>
            <a:picLocks noChangeAspect="1"/>
          </p:cNvPicPr>
          <p:nvPr/>
        </p:nvPicPr>
        <p:blipFill>
          <a:blip r:embed="rId5"/>
          <a:stretch>
            <a:fillRect/>
          </a:stretch>
        </p:blipFill>
        <p:spPr>
          <a:xfrm>
            <a:off x="8839026" y="3619159"/>
            <a:ext cx="2717064" cy="2105428"/>
          </a:xfrm>
          <a:prstGeom prst="rect">
            <a:avLst/>
          </a:prstGeom>
        </p:spPr>
      </p:pic>
      <p:pic>
        <p:nvPicPr>
          <p:cNvPr id="9" name="Picture 8">
            <a:extLst>
              <a:ext uri="{FF2B5EF4-FFF2-40B4-BE49-F238E27FC236}">
                <a16:creationId xmlns:a16="http://schemas.microsoft.com/office/drawing/2014/main" id="{364C7903-081A-481F-95BD-B291E079337B}"/>
              </a:ext>
            </a:extLst>
          </p:cNvPr>
          <p:cNvPicPr>
            <a:picLocks noChangeAspect="1"/>
          </p:cNvPicPr>
          <p:nvPr/>
        </p:nvPicPr>
        <p:blipFill>
          <a:blip r:embed="rId6"/>
          <a:stretch>
            <a:fillRect/>
          </a:stretch>
        </p:blipFill>
        <p:spPr>
          <a:xfrm>
            <a:off x="6602769" y="5288610"/>
            <a:ext cx="3038475" cy="1438275"/>
          </a:xfrm>
          <a:prstGeom prst="rect">
            <a:avLst/>
          </a:prstGeom>
        </p:spPr>
      </p:pic>
      <p:pic>
        <p:nvPicPr>
          <p:cNvPr id="10" name="Picture 9">
            <a:extLst>
              <a:ext uri="{FF2B5EF4-FFF2-40B4-BE49-F238E27FC236}">
                <a16:creationId xmlns:a16="http://schemas.microsoft.com/office/drawing/2014/main" id="{CCBA0063-E652-4D44-B166-A576F8AAA494}"/>
              </a:ext>
            </a:extLst>
          </p:cNvPr>
          <p:cNvPicPr>
            <a:picLocks noChangeAspect="1"/>
          </p:cNvPicPr>
          <p:nvPr/>
        </p:nvPicPr>
        <p:blipFill>
          <a:blip r:embed="rId7"/>
          <a:stretch>
            <a:fillRect/>
          </a:stretch>
        </p:blipFill>
        <p:spPr>
          <a:xfrm>
            <a:off x="3665990" y="1999909"/>
            <a:ext cx="2686050" cy="1619250"/>
          </a:xfrm>
          <a:prstGeom prst="rect">
            <a:avLst/>
          </a:prstGeom>
        </p:spPr>
      </p:pic>
      <p:pic>
        <p:nvPicPr>
          <p:cNvPr id="11" name="Picture 10">
            <a:extLst>
              <a:ext uri="{FF2B5EF4-FFF2-40B4-BE49-F238E27FC236}">
                <a16:creationId xmlns:a16="http://schemas.microsoft.com/office/drawing/2014/main" id="{71558910-ABF2-4DAD-A682-828EFEB66D41}"/>
              </a:ext>
            </a:extLst>
          </p:cNvPr>
          <p:cNvPicPr>
            <a:picLocks noChangeAspect="1"/>
          </p:cNvPicPr>
          <p:nvPr/>
        </p:nvPicPr>
        <p:blipFill>
          <a:blip r:embed="rId8"/>
          <a:stretch>
            <a:fillRect/>
          </a:stretch>
        </p:blipFill>
        <p:spPr>
          <a:xfrm>
            <a:off x="5800551" y="3579025"/>
            <a:ext cx="2324100" cy="1609725"/>
          </a:xfrm>
          <a:prstGeom prst="rect">
            <a:avLst/>
          </a:prstGeom>
        </p:spPr>
      </p:pic>
      <p:pic>
        <p:nvPicPr>
          <p:cNvPr id="12" name="Picture 11">
            <a:extLst>
              <a:ext uri="{FF2B5EF4-FFF2-40B4-BE49-F238E27FC236}">
                <a16:creationId xmlns:a16="http://schemas.microsoft.com/office/drawing/2014/main" id="{017ADFC1-2234-4BED-B6A2-1C90F5DE9582}"/>
              </a:ext>
            </a:extLst>
          </p:cNvPr>
          <p:cNvPicPr>
            <a:picLocks noChangeAspect="1"/>
          </p:cNvPicPr>
          <p:nvPr/>
        </p:nvPicPr>
        <p:blipFill>
          <a:blip r:embed="rId9"/>
          <a:stretch>
            <a:fillRect/>
          </a:stretch>
        </p:blipFill>
        <p:spPr>
          <a:xfrm>
            <a:off x="3541357" y="5097887"/>
            <a:ext cx="2047875" cy="1600200"/>
          </a:xfrm>
          <a:prstGeom prst="rect">
            <a:avLst/>
          </a:prstGeom>
        </p:spPr>
      </p:pic>
      <p:pic>
        <p:nvPicPr>
          <p:cNvPr id="7" name="Picture 6">
            <a:extLst>
              <a:ext uri="{FF2B5EF4-FFF2-40B4-BE49-F238E27FC236}">
                <a16:creationId xmlns:a16="http://schemas.microsoft.com/office/drawing/2014/main" id="{6E1C3E67-19D1-47F3-B5D4-361124306500}"/>
              </a:ext>
            </a:extLst>
          </p:cNvPr>
          <p:cNvPicPr>
            <a:picLocks noChangeAspect="1"/>
          </p:cNvPicPr>
          <p:nvPr/>
        </p:nvPicPr>
        <p:blipFill>
          <a:blip r:embed="rId10"/>
          <a:stretch>
            <a:fillRect/>
          </a:stretch>
        </p:blipFill>
        <p:spPr>
          <a:xfrm>
            <a:off x="720976" y="3483817"/>
            <a:ext cx="3245390" cy="1891110"/>
          </a:xfrm>
          <a:prstGeom prst="rect">
            <a:avLst/>
          </a:prstGeom>
        </p:spPr>
      </p:pic>
    </p:spTree>
    <p:extLst>
      <p:ext uri="{BB962C8B-B14F-4D97-AF65-F5344CB8AC3E}">
        <p14:creationId xmlns:p14="http://schemas.microsoft.com/office/powerpoint/2010/main" val="10797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DC90-8E61-447E-8314-E29560934968}"/>
              </a:ext>
            </a:extLst>
          </p:cNvPr>
          <p:cNvSpPr>
            <a:spLocks noGrp="1"/>
          </p:cNvSpPr>
          <p:nvPr>
            <p:ph type="title"/>
          </p:nvPr>
        </p:nvSpPr>
        <p:spPr>
          <a:xfrm>
            <a:off x="677334" y="609600"/>
            <a:ext cx="8596668" cy="1320800"/>
          </a:xfrm>
        </p:spPr>
        <p:txBody>
          <a:bodyPr/>
          <a:lstStyle/>
          <a:p>
            <a:r>
              <a:rPr lang="en-US" dirty="0"/>
              <a:t>The Meadows at Topsfield Website</a:t>
            </a:r>
          </a:p>
        </p:txBody>
      </p:sp>
      <p:sp>
        <p:nvSpPr>
          <p:cNvPr id="6" name="Title 1">
            <a:extLst>
              <a:ext uri="{FF2B5EF4-FFF2-40B4-BE49-F238E27FC236}">
                <a16:creationId xmlns:a16="http://schemas.microsoft.com/office/drawing/2014/main" id="{36282F6D-644A-44BB-9A9E-0B7FDDC18207}"/>
              </a:ext>
            </a:extLst>
          </p:cNvPr>
          <p:cNvSpPr txBox="1">
            <a:spLocks/>
          </p:cNvSpPr>
          <p:nvPr/>
        </p:nvSpPr>
        <p:spPr>
          <a:xfrm>
            <a:off x="744847" y="1554086"/>
            <a:ext cx="11577357" cy="497840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tx1"/>
                </a:solidFill>
              </a:rPr>
              <a:t>Mission Statement &amp; Documents</a:t>
            </a:r>
            <a:r>
              <a:rPr lang="en-US" sz="1800" dirty="0">
                <a:solidFill>
                  <a:schemeClr val="tx1"/>
                </a:solidFill>
              </a:rPr>
              <a:t>:</a:t>
            </a:r>
          </a:p>
          <a:p>
            <a:endParaRPr lang="en-US" sz="1800" dirty="0">
              <a:solidFill>
                <a:schemeClr val="tx1"/>
              </a:solidFill>
            </a:endParaRPr>
          </a:p>
          <a:p>
            <a:r>
              <a:rPr lang="en-US" sz="1800" dirty="0">
                <a:solidFill>
                  <a:schemeClr val="tx1"/>
                </a:solidFill>
              </a:rPr>
              <a:t>	Meeting Minutes, Legal Docs, Handbook, Community Newsletters, Approved Floral Plantings etc.</a:t>
            </a:r>
          </a:p>
          <a:p>
            <a:endParaRPr lang="en-US" sz="1800" dirty="0">
              <a:solidFill>
                <a:schemeClr val="tx1"/>
              </a:solidFill>
            </a:endParaRPr>
          </a:p>
          <a:p>
            <a:r>
              <a:rPr lang="en-US" sz="1800" b="1" dirty="0">
                <a:solidFill>
                  <a:schemeClr val="tx1"/>
                </a:solidFill>
              </a:rPr>
              <a:t>Project Status Updates</a:t>
            </a:r>
            <a:r>
              <a:rPr lang="en-US" sz="1800" dirty="0">
                <a:solidFill>
                  <a:schemeClr val="tx1"/>
                </a:solidFill>
              </a:rPr>
              <a:t>:</a:t>
            </a:r>
          </a:p>
          <a:p>
            <a:endParaRPr lang="en-US" sz="1800" dirty="0">
              <a:solidFill>
                <a:schemeClr val="tx1"/>
              </a:solidFill>
            </a:endParaRPr>
          </a:p>
          <a:p>
            <a:r>
              <a:rPr lang="en-US" sz="1800" dirty="0">
                <a:solidFill>
                  <a:schemeClr val="tx1"/>
                </a:solidFill>
              </a:rPr>
              <a:t>	By-law Amendments - Complete</a:t>
            </a:r>
          </a:p>
          <a:p>
            <a:r>
              <a:rPr lang="en-US" sz="1800" dirty="0">
                <a:solidFill>
                  <a:schemeClr val="tx1"/>
                </a:solidFill>
              </a:rPr>
              <a:t>	Preference Lists – Complete</a:t>
            </a:r>
          </a:p>
          <a:p>
            <a:endParaRPr lang="en-US" sz="1800" dirty="0">
              <a:solidFill>
                <a:schemeClr val="tx1"/>
              </a:solidFill>
            </a:endParaRPr>
          </a:p>
          <a:p>
            <a:r>
              <a:rPr lang="en-US" sz="1800" b="1" dirty="0">
                <a:solidFill>
                  <a:schemeClr val="tx1"/>
                </a:solidFill>
              </a:rPr>
              <a:t>Items of Interest</a:t>
            </a:r>
            <a:r>
              <a:rPr lang="en-US" sz="1800" dirty="0">
                <a:solidFill>
                  <a:schemeClr val="tx1"/>
                </a:solidFill>
              </a:rPr>
              <a:t>:</a:t>
            </a:r>
          </a:p>
          <a:p>
            <a:endParaRPr lang="en-US" sz="1800" dirty="0">
              <a:solidFill>
                <a:schemeClr val="tx1"/>
              </a:solidFill>
            </a:endParaRPr>
          </a:p>
          <a:p>
            <a:r>
              <a:rPr lang="en-US" sz="1800" dirty="0">
                <a:solidFill>
                  <a:schemeClr val="tx1"/>
                </a:solidFill>
              </a:rPr>
              <a:t>	Recommendations for Service Providers (Plumbers, Electricians, Rug Cleanings etc.)</a:t>
            </a:r>
          </a:p>
          <a:p>
            <a:endParaRPr lang="en-US" sz="1800" dirty="0">
              <a:solidFill>
                <a:schemeClr val="tx1"/>
              </a:solidFill>
            </a:endParaRPr>
          </a:p>
          <a:p>
            <a:r>
              <a:rPr lang="en-US" sz="1800" b="1" dirty="0">
                <a:solidFill>
                  <a:schemeClr val="tx1"/>
                </a:solidFill>
              </a:rPr>
              <a:t>Events</a:t>
            </a:r>
            <a:r>
              <a:rPr lang="en-US" sz="1800" dirty="0">
                <a:solidFill>
                  <a:schemeClr val="tx1"/>
                </a:solidFill>
              </a:rPr>
              <a:t>:</a:t>
            </a:r>
          </a:p>
          <a:p>
            <a:endParaRPr lang="en-US" sz="1800" dirty="0">
              <a:solidFill>
                <a:schemeClr val="tx1"/>
              </a:solidFill>
            </a:endParaRPr>
          </a:p>
          <a:p>
            <a:r>
              <a:rPr lang="en-US" sz="1800" dirty="0">
                <a:solidFill>
                  <a:schemeClr val="tx1"/>
                </a:solidFill>
              </a:rPr>
              <a:t>	Book Club, Coffee Cake Club, Follies, Holiday Party, Inspections, Window Washing, Deck Washing</a:t>
            </a:r>
          </a:p>
          <a:p>
            <a:endParaRPr lang="en-US" sz="1800" dirty="0">
              <a:solidFill>
                <a:schemeClr val="tx1"/>
              </a:solidFill>
            </a:endParaRPr>
          </a:p>
          <a:p>
            <a:r>
              <a:rPr lang="en-US" sz="1800" b="1" dirty="0">
                <a:solidFill>
                  <a:schemeClr val="tx1"/>
                </a:solidFill>
              </a:rPr>
              <a:t>Personal Interest</a:t>
            </a:r>
            <a:r>
              <a:rPr lang="en-US" sz="1800" dirty="0">
                <a:solidFill>
                  <a:schemeClr val="tx1"/>
                </a:solidFill>
              </a:rPr>
              <a:t>:</a:t>
            </a:r>
          </a:p>
          <a:p>
            <a:endParaRPr lang="en-US" sz="1800" dirty="0">
              <a:solidFill>
                <a:schemeClr val="tx1"/>
              </a:solidFill>
            </a:endParaRPr>
          </a:p>
          <a:p>
            <a:r>
              <a:rPr lang="en-US" sz="1800" dirty="0">
                <a:solidFill>
                  <a:schemeClr val="tx1"/>
                </a:solidFill>
              </a:rPr>
              <a:t>	Recent Trips, Funny Stories, Links to Interesting Topics, Welcome to the Neighborhood, Welcome to the World</a:t>
            </a:r>
          </a:p>
        </p:txBody>
      </p:sp>
    </p:spTree>
    <p:extLst>
      <p:ext uri="{BB962C8B-B14F-4D97-AF65-F5344CB8AC3E}">
        <p14:creationId xmlns:p14="http://schemas.microsoft.com/office/powerpoint/2010/main" val="13450230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375</TotalTime>
  <Words>430</Words>
  <Application>Microsoft Office PowerPoint</Application>
  <PresentationFormat>Widescreen</PresentationFormat>
  <Paragraphs>134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The Meadows at Topsfield Community Meeting May 29, 2019 Topsfield Library 5:30PM</vt:lpstr>
      <vt:lpstr>PowerPoint Presentation</vt:lpstr>
      <vt:lpstr>Agenda</vt:lpstr>
      <vt:lpstr>OUR MISSION - OUR BOARD</vt:lpstr>
      <vt:lpstr>Mission Statement</vt:lpstr>
      <vt:lpstr>Trustee Terms</vt:lpstr>
      <vt:lpstr>The Meadows At Topsfield Website Communication Opportunity</vt:lpstr>
      <vt:lpstr>PowerPoint Presentation</vt:lpstr>
      <vt:lpstr>The Meadows at Topsfield Website</vt:lpstr>
      <vt:lpstr>PowerPoint Presentation</vt:lpstr>
      <vt:lpstr>Around the Grounds</vt:lpstr>
      <vt:lpstr>Maintenance Report</vt:lpstr>
      <vt:lpstr>Landscaping Report</vt:lpstr>
      <vt:lpstr>ALL THINGS FINANCIAL</vt:lpstr>
      <vt:lpstr>HOA REMINDER</vt:lpstr>
      <vt:lpstr>State of the Association (Financials) and Trending – May 2019</vt:lpstr>
      <vt:lpstr>New Automated HOA Payment Process</vt:lpstr>
      <vt:lpstr>LOOKING AHEAD - STRATEGIC PLANS</vt:lpstr>
      <vt:lpstr>Looking Ahead Short and Long Range Strategic Community Planning </vt:lpstr>
      <vt:lpstr>Clarifications and Questions??????</vt:lpstr>
      <vt:lpstr>Thank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Meadows at Topsfield Community Meeting May 29, 2019 Topsfield Library 5:30PM</dc:title>
  <dc:creator>Comeau, Susan (GE Capital, consultant)</dc:creator>
  <cp:lastModifiedBy>Susan Comeau</cp:lastModifiedBy>
  <cp:revision>62</cp:revision>
  <cp:lastPrinted>2019-05-29T14:08:11Z</cp:lastPrinted>
  <dcterms:created xsi:type="dcterms:W3CDTF">2019-05-28T16:12:27Z</dcterms:created>
  <dcterms:modified xsi:type="dcterms:W3CDTF">2019-05-29T19:51:50Z</dcterms:modified>
</cp:coreProperties>
</file>